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82" r:id="rId3"/>
    <p:sldId id="283" r:id="rId4"/>
    <p:sldId id="272" r:id="rId5"/>
    <p:sldId id="263" r:id="rId6"/>
    <p:sldId id="284" r:id="rId7"/>
    <p:sldId id="274" r:id="rId8"/>
    <p:sldId id="285" r:id="rId9"/>
    <p:sldId id="286" r:id="rId10"/>
    <p:sldId id="276" r:id="rId11"/>
    <p:sldId id="288" r:id="rId12"/>
    <p:sldId id="270" r:id="rId13"/>
    <p:sldId id="278" r:id="rId14"/>
    <p:sldId id="271" r:id="rId15"/>
    <p:sldId id="259" r:id="rId16"/>
    <p:sldId id="279" r:id="rId17"/>
    <p:sldId id="287" r:id="rId18"/>
    <p:sldId id="281" r:id="rId19"/>
    <p:sldId id="273" r:id="rId20"/>
    <p:sldId id="265" r:id="rId21"/>
    <p:sldId id="289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C Overview" id="{DA5558B3-D9C7-43D8-A129-91DA20641796}">
          <p14:sldIdLst>
            <p14:sldId id="261"/>
            <p14:sldId id="282"/>
            <p14:sldId id="283"/>
            <p14:sldId id="272"/>
            <p14:sldId id="263"/>
            <p14:sldId id="284"/>
            <p14:sldId id="274"/>
            <p14:sldId id="285"/>
            <p14:sldId id="286"/>
            <p14:sldId id="276"/>
            <p14:sldId id="288"/>
            <p14:sldId id="270"/>
            <p14:sldId id="278"/>
            <p14:sldId id="271"/>
            <p14:sldId id="259"/>
            <p14:sldId id="279"/>
            <p14:sldId id="287"/>
            <p14:sldId id="281"/>
            <p14:sldId id="273"/>
            <p14:sldId id="265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9" autoAdjust="0"/>
    <p:restoredTop sz="61845" autoAdjust="0"/>
  </p:normalViewPr>
  <p:slideViewPr>
    <p:cSldViewPr>
      <p:cViewPr varScale="1">
        <p:scale>
          <a:sx n="82" d="100"/>
          <a:sy n="82" d="100"/>
        </p:scale>
        <p:origin x="-708" y="-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09F46-2480-4E3F-BDBD-443F62FFB84B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CE235-A192-4896-B1DE-0458D76E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5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E235-A192-4896-B1DE-0458D76ECB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1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E235-A192-4896-B1DE-0458D76ECB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1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E235-A192-4896-B1DE-0458D76ECB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1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8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0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2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3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3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E4BE0-C84C-4FE1-92C6-5223BA8C4E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515F-D7CB-4CE6-AF52-3D88885BA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2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TrAF</a:t>
            </a:r>
            <a:r>
              <a:rPr lang="en-GB" dirty="0" smtClean="0"/>
              <a:t>-Cloud</a:t>
            </a:r>
            <a:br>
              <a:rPr lang="en-GB" dirty="0" smtClean="0"/>
            </a:br>
            <a:r>
              <a:rPr lang="en-GB" dirty="0" smtClean="0"/>
              <a:t>WP5 – Proof of Concept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Current state of the </a:t>
            </a:r>
            <a:r>
              <a:rPr lang="en-GB" dirty="0" err="1" smtClean="0"/>
              <a:t>PoC</a:t>
            </a:r>
            <a:r>
              <a:rPr lang="en-GB" dirty="0" smtClean="0"/>
              <a:t>, and</a:t>
            </a:r>
          </a:p>
          <a:p>
            <a:r>
              <a:rPr lang="en-GB" dirty="0" smtClean="0"/>
              <a:t>Next steps</a:t>
            </a:r>
          </a:p>
          <a:p>
            <a:r>
              <a:rPr lang="en-GB" dirty="0" smtClean="0"/>
              <a:t>2021-03-08</a:t>
            </a:r>
          </a:p>
          <a:p>
            <a:r>
              <a:rPr lang="en-GB" sz="2000" dirty="0" err="1" smtClean="0"/>
              <a:t>Niklas</a:t>
            </a:r>
            <a:r>
              <a:rPr lang="en-GB" sz="2000" dirty="0" smtClean="0"/>
              <a:t> and </a:t>
            </a:r>
            <a:r>
              <a:rPr lang="en-GB" sz="2000" dirty="0" err="1" smtClean="0"/>
              <a:t>Milin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29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251520" y="265212"/>
            <a:ext cx="3024336" cy="5223823"/>
          </a:xfrm>
          <a:prstGeom prst="flowChart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5652120" y="265212"/>
            <a:ext cx="3312368" cy="5257698"/>
          </a:xfrm>
          <a:prstGeom prst="flowChart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306" y="-23715"/>
            <a:ext cx="98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onboard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46167" y="-23715"/>
            <a:ext cx="99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offboard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27584" y="1357334"/>
            <a:ext cx="2088232" cy="1020113"/>
            <a:chOff x="467544" y="1196752"/>
            <a:chExt cx="2088232" cy="1224136"/>
          </a:xfrm>
        </p:grpSpPr>
        <p:sp>
          <p:nvSpPr>
            <p:cNvPr id="10" name="Flowchart: Process 9"/>
            <p:cNvSpPr/>
            <p:nvPr/>
          </p:nvSpPr>
          <p:spPr>
            <a:xfrm>
              <a:off x="467544" y="1484784"/>
              <a:ext cx="2088232" cy="648072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Service/Endpoint exposed</a:t>
              </a:r>
            </a:p>
            <a:p>
              <a:pPr algn="ctr"/>
              <a:r>
                <a:rPr lang="en-GB" sz="1100" dirty="0"/>
                <a:t>(</a:t>
              </a:r>
              <a:r>
                <a:rPr lang="en-GB" sz="1100" dirty="0" err="1" smtClean="0"/>
                <a:t>Heawayill.SetLightDistribution</a:t>
              </a:r>
              <a:r>
                <a:rPr lang="en-GB" sz="1100" dirty="0" smtClean="0"/>
                <a:t>)</a:t>
              </a:r>
              <a:endParaRPr lang="en-US" sz="1100" dirty="0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467544" y="1196752"/>
              <a:ext cx="2088232" cy="288032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Interface (API)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467544" y="2132856"/>
              <a:ext cx="2088232" cy="288032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Implementation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67223" y="1345331"/>
            <a:ext cx="2088232" cy="780087"/>
            <a:chOff x="5935175" y="1196752"/>
            <a:chExt cx="2088232" cy="936104"/>
          </a:xfrm>
        </p:grpSpPr>
        <p:sp>
          <p:nvSpPr>
            <p:cNvPr id="18" name="Flowchart: Process 17"/>
            <p:cNvSpPr/>
            <p:nvPr/>
          </p:nvSpPr>
          <p:spPr>
            <a:xfrm>
              <a:off x="5935175" y="1484784"/>
              <a:ext cx="2088232" cy="648072"/>
            </a:xfrm>
            <a:prstGeom prst="flowChartProcess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Service/Endpoint </a:t>
              </a:r>
              <a:r>
                <a:rPr lang="en-GB" sz="1100" b="1" dirty="0" smtClean="0"/>
                <a:t>proxy</a:t>
              </a:r>
              <a:r>
                <a:rPr lang="en-GB" sz="1100" dirty="0" smtClean="0"/>
                <a:t> exposed</a:t>
              </a:r>
            </a:p>
            <a:p>
              <a:pPr algn="ctr"/>
              <a:r>
                <a:rPr lang="en-GB" sz="1100" dirty="0"/>
                <a:t>(</a:t>
              </a:r>
              <a:r>
                <a:rPr lang="en-GB" sz="1100" dirty="0" err="1" smtClean="0"/>
                <a:t>Heawayill.SetLightDistribution</a:t>
              </a:r>
              <a:r>
                <a:rPr lang="en-GB" sz="1100" dirty="0" smtClean="0"/>
                <a:t>)</a:t>
              </a:r>
              <a:endParaRPr lang="en-US" sz="1100" dirty="0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5935175" y="1196752"/>
              <a:ext cx="2088232" cy="288032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Interface (API)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7" name="Elbow Connector 56"/>
          <p:cNvCxnSpPr>
            <a:stCxn id="48" idx="1"/>
            <a:endCxn id="11" idx="1"/>
          </p:cNvCxnSpPr>
          <p:nvPr/>
        </p:nvCxnSpPr>
        <p:spPr>
          <a:xfrm rot="10800000">
            <a:off x="827584" y="1477349"/>
            <a:ext cx="720080" cy="3235429"/>
          </a:xfrm>
          <a:prstGeom prst="bentConnector3">
            <a:avLst>
              <a:gd name="adj1" fmla="val 131746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70020" y="2703140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&lt;&lt;</a:t>
            </a:r>
            <a:r>
              <a:rPr lang="en-GB" sz="1050" i="1" dirty="0" smtClean="0"/>
              <a:t>calls</a:t>
            </a:r>
            <a:r>
              <a:rPr lang="en-GB" sz="1050" dirty="0" smtClean="0"/>
              <a:t>&gt;&gt;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1107149" y="3937620"/>
            <a:ext cx="1913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Edge node (component)</a:t>
            </a:r>
            <a:endParaRPr lang="en-US" sz="1400" i="1" dirty="0"/>
          </a:p>
        </p:txBody>
      </p:sp>
      <p:sp>
        <p:nvSpPr>
          <p:cNvPr id="49" name="Rectangle 48"/>
          <p:cNvSpPr/>
          <p:nvPr/>
        </p:nvSpPr>
        <p:spPr>
          <a:xfrm>
            <a:off x="6834065" y="421228"/>
            <a:ext cx="1152128" cy="4200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Application X</a:t>
            </a:r>
            <a:endParaRPr lang="en-US" sz="1400" dirty="0"/>
          </a:p>
        </p:txBody>
      </p:sp>
      <p:cxnSp>
        <p:nvCxnSpPr>
          <p:cNvPr id="50" name="Elbow Connector 49"/>
          <p:cNvCxnSpPr>
            <a:stCxn id="49" idx="2"/>
            <a:endCxn id="19" idx="0"/>
          </p:cNvCxnSpPr>
          <p:nvPr/>
        </p:nvCxnSpPr>
        <p:spPr>
          <a:xfrm rot="16200000" flipH="1">
            <a:off x="7158706" y="1092698"/>
            <a:ext cx="504056" cy="1210"/>
          </a:xfrm>
          <a:prstGeom prst="bentConnector3">
            <a:avLst>
              <a:gd name="adj1" fmla="val 50000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42172" y="84127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&lt;&lt;calls&gt;&gt;</a:t>
            </a:r>
            <a:endParaRPr lang="en-US" sz="1000" i="1" dirty="0"/>
          </a:p>
        </p:txBody>
      </p:sp>
      <p:sp>
        <p:nvSpPr>
          <p:cNvPr id="13" name="Rectangle 12"/>
          <p:cNvSpPr/>
          <p:nvPr/>
        </p:nvSpPr>
        <p:spPr>
          <a:xfrm>
            <a:off x="6228184" y="1243635"/>
            <a:ext cx="2448272" cy="1037801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29424" y="2830099"/>
            <a:ext cx="2448272" cy="22602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17090" y="3649588"/>
            <a:ext cx="121129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AWS </a:t>
            </a:r>
            <a:r>
              <a:rPr lang="en-GB" sz="1400" dirty="0" err="1" smtClean="0">
                <a:solidFill>
                  <a:schemeClr val="bg2">
                    <a:lumMod val="10000"/>
                  </a:schemeClr>
                </a:solidFill>
              </a:rPr>
              <a:t>IoT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 Core </a:t>
            </a:r>
            <a:b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(middleware)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6580" y="1010569"/>
            <a:ext cx="57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VGCS</a:t>
            </a:r>
            <a:endParaRPr lang="en-US" sz="1400" dirty="0"/>
          </a:p>
        </p:txBody>
      </p:sp>
      <p:sp>
        <p:nvSpPr>
          <p:cNvPr id="48" name="Flowchart: Process 47"/>
          <p:cNvSpPr/>
          <p:nvPr/>
        </p:nvSpPr>
        <p:spPr>
          <a:xfrm>
            <a:off x="1547664" y="4191789"/>
            <a:ext cx="2808312" cy="1041975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API Gateway</a:t>
            </a:r>
          </a:p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(middleware)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1611" y="1109563"/>
            <a:ext cx="116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ECU software</a:t>
            </a:r>
            <a:endParaRPr lang="en-US" sz="1400" i="1" dirty="0"/>
          </a:p>
        </p:txBody>
      </p:sp>
      <p:sp>
        <p:nvSpPr>
          <p:cNvPr id="56" name="Rectangle 55"/>
          <p:cNvSpPr/>
          <p:nvPr/>
        </p:nvSpPr>
        <p:spPr>
          <a:xfrm>
            <a:off x="3995936" y="4303331"/>
            <a:ext cx="2232248" cy="7864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6376" y="4328264"/>
            <a:ext cx="45719" cy="7371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02028" y="49188"/>
            <a:ext cx="2016224" cy="12311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PoC</a:t>
            </a:r>
            <a:r>
              <a:rPr lang="en-GB" sz="1400" b="1" dirty="0" smtClean="0"/>
              <a:t> 1 is:</a:t>
            </a:r>
          </a:p>
          <a:p>
            <a:pPr marL="93663" indent="-93663">
              <a:buFontTx/>
              <a:buChar char="-"/>
            </a:pPr>
            <a:r>
              <a:rPr lang="en-GB" sz="1200" dirty="0" smtClean="0"/>
              <a:t>API gateway (implemented)</a:t>
            </a:r>
          </a:p>
          <a:p>
            <a:pPr marL="93663" indent="-93663">
              <a:buFontTx/>
              <a:buChar char="-"/>
            </a:pPr>
            <a:r>
              <a:rPr lang="en-GB" sz="1200" dirty="0" err="1" smtClean="0"/>
              <a:t>Offboard</a:t>
            </a:r>
            <a:r>
              <a:rPr lang="en-GB" sz="1200" dirty="0" smtClean="0"/>
              <a:t> service proxy (code generated)</a:t>
            </a:r>
          </a:p>
          <a:p>
            <a:pPr marL="93663" indent="-93663">
              <a:buFontTx/>
              <a:buChar char="-"/>
            </a:pPr>
            <a:r>
              <a:rPr lang="en-GB" sz="1200" dirty="0" smtClean="0"/>
              <a:t>Utilizing AWS </a:t>
            </a:r>
            <a:r>
              <a:rPr lang="en-GB" sz="1200" dirty="0" err="1" smtClean="0"/>
              <a:t>IoT</a:t>
            </a:r>
            <a:r>
              <a:rPr lang="en-GB" sz="1200" dirty="0" smtClean="0"/>
              <a:t> Core for communication</a:t>
            </a:r>
            <a:endParaRPr lang="en-US" sz="1200" dirty="0"/>
          </a:p>
        </p:txBody>
      </p:sp>
      <p:cxnSp>
        <p:nvCxnSpPr>
          <p:cNvPr id="32" name="Elbow Connector 31"/>
          <p:cNvCxnSpPr>
            <a:stCxn id="30" idx="2"/>
            <a:endCxn id="48" idx="0"/>
          </p:cNvCxnSpPr>
          <p:nvPr/>
        </p:nvCxnSpPr>
        <p:spPr>
          <a:xfrm rot="5400000">
            <a:off x="2325233" y="1906881"/>
            <a:ext cx="2911495" cy="1658320"/>
          </a:xfrm>
          <a:prstGeom prst="bentConnector3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0" idx="2"/>
            <a:endCxn id="13" idx="1"/>
          </p:cNvCxnSpPr>
          <p:nvPr/>
        </p:nvCxnSpPr>
        <p:spPr>
          <a:xfrm rot="16200000" flipH="1">
            <a:off x="5178041" y="712393"/>
            <a:ext cx="482242" cy="1618044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8" idx="2"/>
            <a:endCxn id="42" idx="0"/>
          </p:cNvCxnSpPr>
          <p:nvPr/>
        </p:nvCxnSpPr>
        <p:spPr>
          <a:xfrm rot="16200000" flipH="1">
            <a:off x="7080109" y="2456647"/>
            <a:ext cx="704681" cy="42221"/>
          </a:xfrm>
          <a:prstGeom prst="bentConnector3">
            <a:avLst>
              <a:gd name="adj1" fmla="val 50000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4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5" grpId="0"/>
      <p:bldP spid="49" grpId="0" animBg="1"/>
      <p:bldP spid="52" grpId="0"/>
      <p:bldP spid="13" grpId="0" animBg="1"/>
      <p:bldP spid="42" grpId="0" animBg="1"/>
      <p:bldP spid="14" grpId="0" animBg="1"/>
      <p:bldP spid="44" grpId="0"/>
      <p:bldP spid="48" grpId="0" animBg="1"/>
      <p:bldP spid="56" grpId="0" animBg="1"/>
      <p:bldP spid="23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42132" y="4153961"/>
            <a:ext cx="9193442" cy="1542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-42335" y="2019792"/>
            <a:ext cx="9193442" cy="21423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49442" y="701697"/>
            <a:ext cx="9193442" cy="1363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251519" y="265212"/>
            <a:ext cx="4392489" cy="5223823"/>
          </a:xfrm>
          <a:prstGeom prst="flowChart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5652120" y="265212"/>
            <a:ext cx="3312368" cy="5257698"/>
          </a:xfrm>
          <a:prstGeom prst="flowChart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306" y="-23715"/>
            <a:ext cx="187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Onboard</a:t>
            </a:r>
            <a:r>
              <a:rPr lang="en-GB" dirty="0" smtClean="0"/>
              <a:t> platform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46167" y="-23715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Offboard</a:t>
            </a:r>
            <a:r>
              <a:rPr lang="en-GB" dirty="0" smtClean="0"/>
              <a:t> platform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27584" y="901283"/>
            <a:ext cx="2088232" cy="1020113"/>
            <a:chOff x="467544" y="1196752"/>
            <a:chExt cx="2088232" cy="1224136"/>
          </a:xfrm>
        </p:grpSpPr>
        <p:sp>
          <p:nvSpPr>
            <p:cNvPr id="10" name="Flowchart: Process 9"/>
            <p:cNvSpPr/>
            <p:nvPr/>
          </p:nvSpPr>
          <p:spPr>
            <a:xfrm>
              <a:off x="467544" y="1484784"/>
              <a:ext cx="2088232" cy="648072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Service/Endpoint exposed</a:t>
              </a:r>
            </a:p>
            <a:p>
              <a:pPr algn="ctr"/>
              <a:r>
                <a:rPr lang="en-GB" sz="1100" dirty="0"/>
                <a:t>(</a:t>
              </a:r>
              <a:r>
                <a:rPr lang="en-GB" sz="1100" dirty="0" err="1" smtClean="0"/>
                <a:t>Heawayill.SetLightDistribution</a:t>
              </a:r>
              <a:r>
                <a:rPr lang="en-GB" sz="1100" dirty="0" smtClean="0"/>
                <a:t>)</a:t>
              </a:r>
              <a:endParaRPr lang="en-US" sz="1100" dirty="0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467544" y="1196752"/>
              <a:ext cx="2088232" cy="288032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Interface (API)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467544" y="2132856"/>
              <a:ext cx="2088232" cy="288032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Implementation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67223" y="1828181"/>
            <a:ext cx="2088232" cy="780087"/>
            <a:chOff x="5935175" y="1196752"/>
            <a:chExt cx="2088232" cy="936104"/>
          </a:xfrm>
        </p:grpSpPr>
        <p:sp>
          <p:nvSpPr>
            <p:cNvPr id="18" name="Flowchart: Process 17"/>
            <p:cNvSpPr/>
            <p:nvPr/>
          </p:nvSpPr>
          <p:spPr>
            <a:xfrm>
              <a:off x="5935175" y="1484784"/>
              <a:ext cx="2088232" cy="648072"/>
            </a:xfrm>
            <a:prstGeom prst="flowChartProcess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Service/Endpoint </a:t>
              </a:r>
              <a:r>
                <a:rPr lang="en-GB" sz="1100" b="1" dirty="0" smtClean="0"/>
                <a:t>proxy</a:t>
              </a:r>
              <a:r>
                <a:rPr lang="en-GB" sz="1100" dirty="0" smtClean="0"/>
                <a:t> exposed</a:t>
              </a:r>
            </a:p>
            <a:p>
              <a:pPr algn="ctr"/>
              <a:r>
                <a:rPr lang="en-GB" sz="1100" dirty="0"/>
                <a:t>(</a:t>
              </a:r>
              <a:r>
                <a:rPr lang="en-GB" sz="1100" dirty="0" err="1" smtClean="0"/>
                <a:t>Heawayill.SetLightDistribution</a:t>
              </a:r>
              <a:r>
                <a:rPr lang="en-GB" sz="1100" dirty="0" smtClean="0"/>
                <a:t>)</a:t>
              </a:r>
              <a:endParaRPr lang="en-US" sz="1100" dirty="0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5935175" y="1196752"/>
              <a:ext cx="2088232" cy="288032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Interface (API)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48332" y="2750249"/>
            <a:ext cx="172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Edge node / platform</a:t>
            </a:r>
            <a:endParaRPr lang="en-US" sz="1400" i="1" dirty="0"/>
          </a:p>
        </p:txBody>
      </p:sp>
      <p:sp>
        <p:nvSpPr>
          <p:cNvPr id="49" name="Rectangle 48"/>
          <p:cNvSpPr/>
          <p:nvPr/>
        </p:nvSpPr>
        <p:spPr>
          <a:xfrm>
            <a:off x="6934043" y="318596"/>
            <a:ext cx="952172" cy="34714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Application X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6228184" y="1726485"/>
            <a:ext cx="2448272" cy="1037801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29424" y="3217539"/>
            <a:ext cx="2448272" cy="1872845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72311" y="3395464"/>
            <a:ext cx="1211294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AWS </a:t>
            </a:r>
            <a:r>
              <a:rPr lang="en-GB" sz="1400" dirty="0" err="1" smtClean="0"/>
              <a:t>IoT</a:t>
            </a:r>
            <a:r>
              <a:rPr lang="en-GB" sz="1400" dirty="0" smtClean="0"/>
              <a:t> Core 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126580" y="1493419"/>
            <a:ext cx="57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VGCS</a:t>
            </a:r>
            <a:endParaRPr lang="en-US" sz="1400" dirty="0"/>
          </a:p>
        </p:txBody>
      </p:sp>
      <p:sp>
        <p:nvSpPr>
          <p:cNvPr id="48" name="Flowchart: Process 47"/>
          <p:cNvSpPr/>
          <p:nvPr/>
        </p:nvSpPr>
        <p:spPr>
          <a:xfrm>
            <a:off x="1547664" y="3001517"/>
            <a:ext cx="2808312" cy="2232248"/>
          </a:xfrm>
          <a:prstGeom prst="flowChartProcess">
            <a:avLst/>
          </a:prstGeom>
          <a:noFill/>
          <a:ln w="9525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1611" y="653512"/>
            <a:ext cx="116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ECU software</a:t>
            </a:r>
            <a:endParaRPr lang="en-US" sz="1400" i="1" dirty="0"/>
          </a:p>
        </p:txBody>
      </p:sp>
      <p:sp>
        <p:nvSpPr>
          <p:cNvPr id="56" name="Rectangle 55"/>
          <p:cNvSpPr/>
          <p:nvPr/>
        </p:nvSpPr>
        <p:spPr>
          <a:xfrm>
            <a:off x="3563888" y="4303331"/>
            <a:ext cx="2664296" cy="786418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6376" y="4328264"/>
            <a:ext cx="45719" cy="7371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95620" y="3104520"/>
            <a:ext cx="2233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1" dirty="0" err="1" smtClean="0"/>
              <a:t>TrAF</a:t>
            </a:r>
            <a:r>
              <a:rPr lang="en-GB" sz="1400" b="1" i="1" dirty="0" smtClean="0"/>
              <a:t>-Cloud API Gateway</a:t>
            </a:r>
            <a:endParaRPr lang="en-GB" sz="1400" b="1" i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309918" y="4680044"/>
            <a:ext cx="815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Network</a:t>
            </a:r>
            <a:endParaRPr lang="en-US" sz="1400" i="1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-433573" y="2946784"/>
            <a:ext cx="1062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Middleware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590696" y="1231702"/>
            <a:ext cx="1376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VAS / Functional</a:t>
            </a:r>
            <a:endParaRPr lang="en-US" sz="1400" i="1" dirty="0"/>
          </a:p>
        </p:txBody>
      </p:sp>
      <p:sp>
        <p:nvSpPr>
          <p:cNvPr id="27" name="Rectangle 26"/>
          <p:cNvSpPr/>
          <p:nvPr/>
        </p:nvSpPr>
        <p:spPr>
          <a:xfrm>
            <a:off x="425025" y="4537846"/>
            <a:ext cx="536535" cy="4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SOME/IP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19241" y="4537846"/>
            <a:ext cx="536535" cy="4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Socket Server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06896" y="3350317"/>
            <a:ext cx="864096" cy="542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Truck Gateway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2883337" y="4537846"/>
            <a:ext cx="536535" cy="4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Socket Client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03817" y="4537846"/>
            <a:ext cx="536535" cy="4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MQTT Broker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07904" y="4537846"/>
            <a:ext cx="536535" cy="4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MQTT Client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61027" y="3350316"/>
            <a:ext cx="1391636" cy="542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Cloud Gateway</a:t>
            </a:r>
            <a:endParaRPr lang="en-US" sz="1200" dirty="0"/>
          </a:p>
        </p:txBody>
      </p:sp>
      <p:sp>
        <p:nvSpPr>
          <p:cNvPr id="60" name="Rectangle 59"/>
          <p:cNvSpPr/>
          <p:nvPr/>
        </p:nvSpPr>
        <p:spPr>
          <a:xfrm>
            <a:off x="323528" y="3313710"/>
            <a:ext cx="714129" cy="4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Adaptive AUTOSAR</a:t>
            </a:r>
            <a:endParaRPr lang="en-US" sz="9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7316687" y="1383554"/>
            <a:ext cx="161271" cy="450216"/>
            <a:chOff x="7316688" y="1431724"/>
            <a:chExt cx="144016" cy="402046"/>
          </a:xfrm>
        </p:grpSpPr>
        <p:sp>
          <p:nvSpPr>
            <p:cNvPr id="61" name="Oval 60"/>
            <p:cNvSpPr/>
            <p:nvPr/>
          </p:nvSpPr>
          <p:spPr>
            <a:xfrm>
              <a:off x="7316688" y="1431724"/>
              <a:ext cx="144016" cy="132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endCxn id="61" idx="4"/>
            </p:cNvCxnSpPr>
            <p:nvPr/>
          </p:nvCxnSpPr>
          <p:spPr>
            <a:xfrm flipV="1">
              <a:off x="7388696" y="1563740"/>
              <a:ext cx="0" cy="2700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259077" y="679258"/>
            <a:ext cx="276492" cy="732082"/>
            <a:chOff x="4128571" y="561628"/>
            <a:chExt cx="276492" cy="732082"/>
          </a:xfrm>
        </p:grpSpPr>
        <p:sp>
          <p:nvSpPr>
            <p:cNvPr id="65" name="Block Arc 64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266817" y="561628"/>
              <a:ext cx="1" cy="398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393012" y="2929511"/>
            <a:ext cx="161270" cy="465954"/>
            <a:chOff x="7279134" y="1382946"/>
            <a:chExt cx="144016" cy="416102"/>
          </a:xfrm>
        </p:grpSpPr>
        <p:sp>
          <p:nvSpPr>
            <p:cNvPr id="69" name="Oval 68"/>
            <p:cNvSpPr/>
            <p:nvPr/>
          </p:nvSpPr>
          <p:spPr>
            <a:xfrm>
              <a:off x="7279134" y="1382946"/>
              <a:ext cx="144016" cy="132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14" idx="0"/>
              <a:endCxn id="69" idx="4"/>
            </p:cNvCxnSpPr>
            <p:nvPr/>
          </p:nvCxnSpPr>
          <p:spPr>
            <a:xfrm flipH="1" flipV="1">
              <a:off x="7351142" y="1514962"/>
              <a:ext cx="3850" cy="2840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431112" y="2608268"/>
            <a:ext cx="110329" cy="292125"/>
            <a:chOff x="4128571" y="561628"/>
            <a:chExt cx="276492" cy="732082"/>
          </a:xfrm>
        </p:grpSpPr>
        <p:sp>
          <p:nvSpPr>
            <p:cNvPr id="74" name="Block Arc 73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266817" y="561628"/>
              <a:ext cx="1" cy="398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 rot="16200000">
            <a:off x="6970531" y="4603785"/>
            <a:ext cx="161270" cy="299023"/>
            <a:chOff x="7316688" y="1382946"/>
            <a:chExt cx="144016" cy="267031"/>
          </a:xfrm>
        </p:grpSpPr>
        <p:sp>
          <p:nvSpPr>
            <p:cNvPr id="77" name="Oval 76"/>
            <p:cNvSpPr/>
            <p:nvPr/>
          </p:nvSpPr>
          <p:spPr>
            <a:xfrm>
              <a:off x="7316688" y="1382946"/>
              <a:ext cx="144016" cy="132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endCxn id="77" idx="4"/>
            </p:cNvCxnSpPr>
            <p:nvPr/>
          </p:nvCxnSpPr>
          <p:spPr>
            <a:xfrm flipV="1">
              <a:off x="7388696" y="1514962"/>
              <a:ext cx="0" cy="1350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16200000">
            <a:off x="4354665" y="4595726"/>
            <a:ext cx="110329" cy="292125"/>
            <a:chOff x="4128571" y="561628"/>
            <a:chExt cx="276492" cy="732082"/>
          </a:xfrm>
        </p:grpSpPr>
        <p:sp>
          <p:nvSpPr>
            <p:cNvPr id="80" name="Block Arc 79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4266817" y="561628"/>
              <a:ext cx="1" cy="398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 flipV="1">
            <a:off x="3957730" y="3918684"/>
            <a:ext cx="161270" cy="619162"/>
            <a:chOff x="3957730" y="3918684"/>
            <a:chExt cx="161270" cy="619162"/>
          </a:xfrm>
        </p:grpSpPr>
        <p:grpSp>
          <p:nvGrpSpPr>
            <p:cNvPr id="82" name="Group 81"/>
            <p:cNvGrpSpPr/>
            <p:nvPr/>
          </p:nvGrpSpPr>
          <p:grpSpPr>
            <a:xfrm rot="10800000" flipH="1" flipV="1">
              <a:off x="3983200" y="3918684"/>
              <a:ext cx="110329" cy="292125"/>
              <a:chOff x="4128571" y="561628"/>
              <a:chExt cx="276492" cy="732082"/>
            </a:xfrm>
          </p:grpSpPr>
          <p:sp>
            <p:nvSpPr>
              <p:cNvPr id="83" name="Block Arc 82"/>
              <p:cNvSpPr/>
              <p:nvPr/>
            </p:nvSpPr>
            <p:spPr>
              <a:xfrm>
                <a:off x="4128571" y="959800"/>
                <a:ext cx="276492" cy="333910"/>
              </a:xfrm>
              <a:prstGeom prst="blockArc">
                <a:avLst>
                  <a:gd name="adj1" fmla="val 10634621"/>
                  <a:gd name="adj2" fmla="val 21407001"/>
                  <a:gd name="adj3" fmla="val 432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4266817" y="561628"/>
                <a:ext cx="1" cy="3981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 flipH="1">
              <a:off x="3957730" y="4238824"/>
              <a:ext cx="161270" cy="299022"/>
              <a:chOff x="7316688" y="1382947"/>
              <a:chExt cx="144016" cy="26703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7316688" y="1382947"/>
                <a:ext cx="144016" cy="132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>
                <a:endCxn id="86" idx="4"/>
              </p:cNvCxnSpPr>
              <p:nvPr/>
            </p:nvCxnSpPr>
            <p:spPr>
              <a:xfrm flipV="1">
                <a:off x="7388696" y="1514962"/>
                <a:ext cx="0" cy="1350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3258602" y="3913423"/>
            <a:ext cx="161270" cy="619162"/>
            <a:chOff x="3126133" y="3913423"/>
            <a:chExt cx="161270" cy="619162"/>
          </a:xfrm>
        </p:grpSpPr>
        <p:grpSp>
          <p:nvGrpSpPr>
            <p:cNvPr id="89" name="Group 88"/>
            <p:cNvGrpSpPr/>
            <p:nvPr/>
          </p:nvGrpSpPr>
          <p:grpSpPr>
            <a:xfrm rot="10800000" flipV="1">
              <a:off x="3151604" y="3913423"/>
              <a:ext cx="110329" cy="292125"/>
              <a:chOff x="4128571" y="561628"/>
              <a:chExt cx="276492" cy="732082"/>
            </a:xfrm>
          </p:grpSpPr>
          <p:sp>
            <p:nvSpPr>
              <p:cNvPr id="90" name="Block Arc 89"/>
              <p:cNvSpPr/>
              <p:nvPr/>
            </p:nvSpPr>
            <p:spPr>
              <a:xfrm>
                <a:off x="4128571" y="959800"/>
                <a:ext cx="276492" cy="333910"/>
              </a:xfrm>
              <a:prstGeom prst="blockArc">
                <a:avLst>
                  <a:gd name="adj1" fmla="val 10634621"/>
                  <a:gd name="adj2" fmla="val 21407001"/>
                  <a:gd name="adj3" fmla="val 432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4266817" y="561628"/>
                <a:ext cx="1" cy="3981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3126133" y="4233562"/>
              <a:ext cx="161270" cy="299023"/>
              <a:chOff x="7316688" y="1382946"/>
              <a:chExt cx="144016" cy="267031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7316688" y="1382946"/>
                <a:ext cx="144016" cy="132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>
                <a:endCxn id="93" idx="4"/>
              </p:cNvCxnSpPr>
              <p:nvPr/>
            </p:nvCxnSpPr>
            <p:spPr>
              <a:xfrm flipV="1">
                <a:off x="7388696" y="1514962"/>
                <a:ext cx="0" cy="1350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 rot="10800000" flipV="1">
            <a:off x="2320008" y="3908162"/>
            <a:ext cx="110329" cy="292125"/>
            <a:chOff x="4128571" y="561628"/>
            <a:chExt cx="276492" cy="732082"/>
          </a:xfrm>
        </p:grpSpPr>
        <p:sp>
          <p:nvSpPr>
            <p:cNvPr id="96" name="Block Arc 95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4266817" y="561628"/>
              <a:ext cx="1" cy="398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294537" y="4228301"/>
            <a:ext cx="161270" cy="299023"/>
            <a:chOff x="7316688" y="1382946"/>
            <a:chExt cx="144016" cy="267031"/>
          </a:xfrm>
        </p:grpSpPr>
        <p:sp>
          <p:nvSpPr>
            <p:cNvPr id="99" name="Oval 98"/>
            <p:cNvSpPr/>
            <p:nvPr/>
          </p:nvSpPr>
          <p:spPr>
            <a:xfrm>
              <a:off x="7316688" y="1382946"/>
              <a:ext cx="144016" cy="132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endCxn id="99" idx="4"/>
            </p:cNvCxnSpPr>
            <p:nvPr/>
          </p:nvCxnSpPr>
          <p:spPr>
            <a:xfrm flipV="1">
              <a:off x="7388696" y="1514962"/>
              <a:ext cx="0" cy="1350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5400000">
            <a:off x="1040477" y="4715585"/>
            <a:ext cx="161270" cy="299023"/>
            <a:chOff x="7316688" y="1382946"/>
            <a:chExt cx="144016" cy="267031"/>
          </a:xfrm>
        </p:grpSpPr>
        <p:sp>
          <p:nvSpPr>
            <p:cNvPr id="102" name="Oval 101"/>
            <p:cNvSpPr/>
            <p:nvPr/>
          </p:nvSpPr>
          <p:spPr>
            <a:xfrm>
              <a:off x="7316688" y="1382946"/>
              <a:ext cx="144016" cy="132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endCxn id="102" idx="4"/>
            </p:cNvCxnSpPr>
            <p:nvPr/>
          </p:nvCxnSpPr>
          <p:spPr>
            <a:xfrm flipV="1">
              <a:off x="7388696" y="1514962"/>
              <a:ext cx="0" cy="1350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 rot="10800000" flipV="1">
            <a:off x="1619672" y="3908162"/>
            <a:ext cx="110329" cy="292125"/>
            <a:chOff x="4128571" y="561628"/>
            <a:chExt cx="276492" cy="732082"/>
          </a:xfrm>
        </p:grpSpPr>
        <p:sp>
          <p:nvSpPr>
            <p:cNvPr id="105" name="Block Arc 104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4266817" y="561628"/>
              <a:ext cx="1" cy="398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8" name="Elbow Connector 107"/>
          <p:cNvCxnSpPr>
            <a:stCxn id="27" idx="0"/>
            <a:endCxn id="60" idx="2"/>
          </p:cNvCxnSpPr>
          <p:nvPr/>
        </p:nvCxnSpPr>
        <p:spPr>
          <a:xfrm rot="16200000" flipV="1">
            <a:off x="278818" y="4123371"/>
            <a:ext cx="816250" cy="12700"/>
          </a:xfrm>
          <a:prstGeom prst="bentConnector3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60" idx="0"/>
            <a:endCxn id="11" idx="1"/>
          </p:cNvCxnSpPr>
          <p:nvPr/>
        </p:nvCxnSpPr>
        <p:spPr>
          <a:xfrm rot="5400000" flipH="1" flipV="1">
            <a:off x="-392118" y="2094009"/>
            <a:ext cx="2292413" cy="146991"/>
          </a:xfrm>
          <a:prstGeom prst="bentConnector2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102" idx="0"/>
          </p:cNvCxnSpPr>
          <p:nvPr/>
        </p:nvCxnSpPr>
        <p:spPr>
          <a:xfrm flipV="1">
            <a:off x="1270623" y="4120543"/>
            <a:ext cx="404213" cy="744553"/>
          </a:xfrm>
          <a:prstGeom prst="bentConnector2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77" idx="0"/>
          </p:cNvCxnSpPr>
          <p:nvPr/>
        </p:nvCxnSpPr>
        <p:spPr>
          <a:xfrm>
            <a:off x="4381645" y="4741787"/>
            <a:ext cx="2520010" cy="1150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4" idx="2"/>
            <a:endCxn id="51" idx="0"/>
          </p:cNvCxnSpPr>
          <p:nvPr/>
        </p:nvCxnSpPr>
        <p:spPr>
          <a:xfrm flipH="1">
            <a:off x="7472085" y="3703241"/>
            <a:ext cx="5873" cy="8346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5" idx="3"/>
            <a:endCxn id="47" idx="1"/>
          </p:cNvCxnSpPr>
          <p:nvPr/>
        </p:nvCxnSpPr>
        <p:spPr>
          <a:xfrm>
            <a:off x="2555776" y="4741789"/>
            <a:ext cx="32756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 flipV="1">
            <a:off x="2915816" y="3907774"/>
            <a:ext cx="161270" cy="619162"/>
            <a:chOff x="3126133" y="3913423"/>
            <a:chExt cx="161270" cy="619162"/>
          </a:xfrm>
        </p:grpSpPr>
        <p:grpSp>
          <p:nvGrpSpPr>
            <p:cNvPr id="135" name="Group 134"/>
            <p:cNvGrpSpPr/>
            <p:nvPr/>
          </p:nvGrpSpPr>
          <p:grpSpPr>
            <a:xfrm rot="10800000" flipV="1">
              <a:off x="3151604" y="3913423"/>
              <a:ext cx="110329" cy="292125"/>
              <a:chOff x="4128571" y="561628"/>
              <a:chExt cx="276492" cy="732082"/>
            </a:xfrm>
          </p:grpSpPr>
          <p:sp>
            <p:nvSpPr>
              <p:cNvPr id="139" name="Block Arc 138"/>
              <p:cNvSpPr/>
              <p:nvPr/>
            </p:nvSpPr>
            <p:spPr>
              <a:xfrm>
                <a:off x="4128571" y="959800"/>
                <a:ext cx="276492" cy="333910"/>
              </a:xfrm>
              <a:prstGeom prst="blockArc">
                <a:avLst>
                  <a:gd name="adj1" fmla="val 10634621"/>
                  <a:gd name="adj2" fmla="val 21407001"/>
                  <a:gd name="adj3" fmla="val 432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4266817" y="561628"/>
                <a:ext cx="1" cy="3981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3126133" y="4233562"/>
              <a:ext cx="161270" cy="299023"/>
              <a:chOff x="7316688" y="1382946"/>
              <a:chExt cx="144016" cy="267031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7316688" y="1382946"/>
                <a:ext cx="144016" cy="132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Connector 137"/>
              <p:cNvCxnSpPr>
                <a:endCxn id="137" idx="4"/>
              </p:cNvCxnSpPr>
              <p:nvPr/>
            </p:nvCxnSpPr>
            <p:spPr>
              <a:xfrm flipV="1">
                <a:off x="7388696" y="1514962"/>
                <a:ext cx="0" cy="1350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Group 140"/>
          <p:cNvGrpSpPr/>
          <p:nvPr/>
        </p:nvGrpSpPr>
        <p:grpSpPr>
          <a:xfrm flipV="1">
            <a:off x="2051720" y="3902125"/>
            <a:ext cx="161270" cy="619162"/>
            <a:chOff x="3126133" y="3913423"/>
            <a:chExt cx="161270" cy="619162"/>
          </a:xfrm>
        </p:grpSpPr>
        <p:grpSp>
          <p:nvGrpSpPr>
            <p:cNvPr id="142" name="Group 141"/>
            <p:cNvGrpSpPr/>
            <p:nvPr/>
          </p:nvGrpSpPr>
          <p:grpSpPr>
            <a:xfrm rot="10800000" flipV="1">
              <a:off x="3151604" y="3913423"/>
              <a:ext cx="110329" cy="292125"/>
              <a:chOff x="4128571" y="561628"/>
              <a:chExt cx="276492" cy="732082"/>
            </a:xfrm>
          </p:grpSpPr>
          <p:sp>
            <p:nvSpPr>
              <p:cNvPr id="146" name="Block Arc 145"/>
              <p:cNvSpPr/>
              <p:nvPr/>
            </p:nvSpPr>
            <p:spPr>
              <a:xfrm>
                <a:off x="4128571" y="959800"/>
                <a:ext cx="276492" cy="333910"/>
              </a:xfrm>
              <a:prstGeom prst="blockArc">
                <a:avLst>
                  <a:gd name="adj1" fmla="val 10634621"/>
                  <a:gd name="adj2" fmla="val 21407001"/>
                  <a:gd name="adj3" fmla="val 432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4266817" y="561628"/>
                <a:ext cx="1" cy="3981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/>
            <p:cNvGrpSpPr/>
            <p:nvPr/>
          </p:nvGrpSpPr>
          <p:grpSpPr>
            <a:xfrm>
              <a:off x="3126133" y="4233562"/>
              <a:ext cx="161270" cy="299023"/>
              <a:chOff x="7316688" y="1382946"/>
              <a:chExt cx="144016" cy="267031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7316688" y="1382946"/>
                <a:ext cx="144016" cy="132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" name="Straight Connector 144"/>
              <p:cNvCxnSpPr>
                <a:endCxn id="144" idx="4"/>
              </p:cNvCxnSpPr>
              <p:nvPr/>
            </p:nvCxnSpPr>
            <p:spPr>
              <a:xfrm flipV="1">
                <a:off x="7388696" y="1514962"/>
                <a:ext cx="0" cy="1350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8" name="Group 147"/>
          <p:cNvGrpSpPr/>
          <p:nvPr/>
        </p:nvGrpSpPr>
        <p:grpSpPr>
          <a:xfrm rot="5400000" flipV="1">
            <a:off x="1058405" y="4456473"/>
            <a:ext cx="110329" cy="292125"/>
            <a:chOff x="4128571" y="561627"/>
            <a:chExt cx="276492" cy="73208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9" name="Block Arc 148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4266818" y="561627"/>
              <a:ext cx="0" cy="398173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 rot="16200000">
            <a:off x="1376750" y="3671979"/>
            <a:ext cx="161270" cy="299023"/>
            <a:chOff x="7316688" y="1382946"/>
            <a:chExt cx="144016" cy="26703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3" name="Oval 152"/>
            <p:cNvSpPr/>
            <p:nvPr/>
          </p:nvSpPr>
          <p:spPr>
            <a:xfrm>
              <a:off x="7316688" y="1382946"/>
              <a:ext cx="144016" cy="132016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>
              <a:endCxn id="153" idx="4"/>
            </p:cNvCxnSpPr>
            <p:nvPr/>
          </p:nvCxnSpPr>
          <p:spPr>
            <a:xfrm flipV="1">
              <a:off x="7388696" y="1514962"/>
              <a:ext cx="0" cy="135015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5" name="Elbow Connector 154"/>
          <p:cNvCxnSpPr>
            <a:stCxn id="149" idx="2"/>
            <a:endCxn id="153" idx="2"/>
          </p:cNvCxnSpPr>
          <p:nvPr/>
        </p:nvCxnSpPr>
        <p:spPr>
          <a:xfrm rot="10800000" flipH="1">
            <a:off x="1193012" y="3902126"/>
            <a:ext cx="188778" cy="700411"/>
          </a:xfrm>
          <a:prstGeom prst="bentConnector4">
            <a:avLst>
              <a:gd name="adj1" fmla="val 97548"/>
              <a:gd name="adj2" fmla="val 55235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13223" y="2675172"/>
            <a:ext cx="5620928" cy="360352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PoC</a:t>
            </a:r>
            <a:r>
              <a:rPr lang="en-GB" sz="2800" dirty="0" smtClean="0"/>
              <a:t> Example call</a:t>
            </a:r>
            <a:endParaRPr lang="en-US" sz="2800" dirty="0"/>
          </a:p>
        </p:txBody>
      </p:sp>
      <p:pic>
        <p:nvPicPr>
          <p:cNvPr id="1026" name="Picture 2" descr="Y:\Pictures\sequ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5119"/>
            <a:ext cx="7344816" cy="544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7664" y="553244"/>
            <a:ext cx="5760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39752" y="553244"/>
            <a:ext cx="576064" cy="720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31840" y="553244"/>
            <a:ext cx="5760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60032" y="553244"/>
            <a:ext cx="5760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9952" y="553244"/>
            <a:ext cx="5760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5592" y="553244"/>
            <a:ext cx="5760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95284" y="553244"/>
            <a:ext cx="576064" cy="72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13768" y="553244"/>
            <a:ext cx="576064" cy="72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5811624" y="-599918"/>
            <a:ext cx="144016" cy="203604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5400000">
            <a:off x="2963069" y="-286096"/>
            <a:ext cx="144016" cy="139064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04048" y="29443"/>
            <a:ext cx="1675652" cy="307777"/>
          </a:xfrm>
          <a:prstGeom prst="rect">
            <a:avLst/>
          </a:prstGeom>
          <a:ln w="31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err="1" smtClean="0"/>
              <a:t>PoC</a:t>
            </a:r>
            <a:r>
              <a:rPr lang="en-GB" sz="1400" dirty="0" smtClean="0"/>
              <a:t> implementation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337220"/>
            <a:ext cx="869149" cy="246221"/>
          </a:xfrm>
          <a:prstGeom prst="rect">
            <a:avLst/>
          </a:prstGeom>
          <a:ln w="31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000" dirty="0" smtClean="0"/>
              <a:t>Application X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03648" y="682452"/>
            <a:ext cx="8867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Authentication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2267744" y="62525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Truck service </a:t>
            </a:r>
            <a:br>
              <a:rPr lang="en-GB" sz="900" dirty="0" smtClean="0"/>
            </a:br>
            <a:r>
              <a:rPr lang="en-GB" sz="900" dirty="0" smtClean="0"/>
              <a:t>Proxy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3848" y="61596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Service </a:t>
            </a:r>
            <a:br>
              <a:rPr lang="en-GB" sz="900" dirty="0" smtClean="0"/>
            </a:br>
            <a:r>
              <a:rPr lang="en-GB" sz="900" dirty="0" smtClean="0"/>
              <a:t>Registry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3955988" y="606668"/>
            <a:ext cx="49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MQTT</a:t>
            </a:r>
            <a:br>
              <a:rPr lang="en-GB" sz="900" dirty="0" smtClean="0"/>
            </a:br>
            <a:r>
              <a:rPr lang="en-GB" sz="900" dirty="0" smtClean="0"/>
              <a:t>Broker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4888350" y="59737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Cloud</a:t>
            </a:r>
            <a:br>
              <a:rPr lang="en-GB" sz="900" dirty="0" smtClean="0"/>
            </a:br>
            <a:r>
              <a:rPr lang="en-GB" sz="900" dirty="0" smtClean="0"/>
              <a:t>Gateway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5559538" y="588084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Truck</a:t>
            </a:r>
            <a:br>
              <a:rPr lang="en-GB" sz="900" dirty="0" smtClean="0"/>
            </a:br>
            <a:r>
              <a:rPr lang="en-GB" sz="900" dirty="0" smtClean="0"/>
              <a:t>Gateway</a:t>
            </a:r>
            <a:endParaRPr 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6313280" y="578792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Service </a:t>
            </a:r>
            <a:br>
              <a:rPr lang="en-GB" sz="900" dirty="0" smtClean="0"/>
            </a:br>
            <a:r>
              <a:rPr lang="en-GB" sz="900" dirty="0" smtClean="0"/>
              <a:t>Registry</a:t>
            </a:r>
            <a:endParaRPr lang="en-US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7226280" y="674703"/>
            <a:ext cx="5822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Some/IP</a:t>
            </a:r>
            <a:endParaRPr lang="en-US" sz="900" dirty="0"/>
          </a:p>
        </p:txBody>
      </p:sp>
      <p:cxnSp>
        <p:nvCxnSpPr>
          <p:cNvPr id="28" name="Elbow Connector 27"/>
          <p:cNvCxnSpPr>
            <a:stCxn id="16" idx="1"/>
            <a:endCxn id="17" idx="1"/>
          </p:cNvCxnSpPr>
          <p:nvPr/>
        </p:nvCxnSpPr>
        <p:spPr>
          <a:xfrm rot="10800000" flipV="1">
            <a:off x="3035078" y="183331"/>
            <a:ext cx="1968971" cy="153889"/>
          </a:xfrm>
          <a:prstGeom prst="bentConnector4">
            <a:avLst>
              <a:gd name="adj1" fmla="val 48171"/>
              <a:gd name="adj2" fmla="val -8265"/>
            </a:avLst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620204" y="553244"/>
            <a:ext cx="29561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6425"/>
            <a:ext cx="8229600" cy="537661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PoC</a:t>
            </a:r>
            <a:r>
              <a:rPr lang="en-GB" dirty="0" smtClean="0"/>
              <a:t> 1 – Demo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743" y="481236"/>
            <a:ext cx="9006601" cy="5178032"/>
            <a:chOff x="58743" y="528792"/>
            <a:chExt cx="9006601" cy="5178032"/>
          </a:xfrm>
        </p:grpSpPr>
        <p:grpSp>
          <p:nvGrpSpPr>
            <p:cNvPr id="10" name="Group 9"/>
            <p:cNvGrpSpPr/>
            <p:nvPr/>
          </p:nvGrpSpPr>
          <p:grpSpPr>
            <a:xfrm>
              <a:off x="58743" y="528792"/>
              <a:ext cx="9006601" cy="5178032"/>
              <a:chOff x="58743" y="658298"/>
              <a:chExt cx="9006601" cy="5178032"/>
            </a:xfrm>
          </p:grpSpPr>
          <p:sp>
            <p:nvSpPr>
              <p:cNvPr id="9" name="TextBox 8"/>
              <p:cNvSpPr txBox="1"/>
              <p:nvPr/>
            </p:nvSpPr>
            <p:spPr>
              <a:xfrm rot="5400000">
                <a:off x="8366370" y="1859703"/>
                <a:ext cx="1028615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Offboard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6200000">
                <a:off x="-485797" y="1673848"/>
                <a:ext cx="1458413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ECU Software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-507598" y="4215929"/>
                <a:ext cx="1502014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TruckGateway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5400000">
                <a:off x="8109633" y="4278053"/>
                <a:ext cx="1542089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CloudGateway</a:t>
                </a:r>
                <a:endParaRPr lang="en-US" dirty="0"/>
              </a:p>
            </p:txBody>
          </p:sp>
          <p:pic>
            <p:nvPicPr>
              <p:cNvPr id="1027" name="Picture 3" descr="Y:\Pictures\Screenshots\Screenshot-2021-03-03_08-39-5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97" y="658298"/>
                <a:ext cx="8265007" cy="4704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325575" y="5528553"/>
                <a:ext cx="1606465" cy="30777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API Gateway (Edge)</a:t>
                </a:r>
                <a:endParaRPr lang="en-US" sz="1400" dirty="0"/>
              </a:p>
            </p:txBody>
          </p:sp>
        </p:grpSp>
        <p:sp>
          <p:nvSpPr>
            <p:cNvPr id="11" name="Right Brace 10"/>
            <p:cNvSpPr/>
            <p:nvPr/>
          </p:nvSpPr>
          <p:spPr>
            <a:xfrm rot="5400000">
              <a:off x="4434557" y="1066225"/>
              <a:ext cx="202878" cy="8424936"/>
            </a:xfrm>
            <a:prstGeom prst="rightBrace">
              <a:avLst>
                <a:gd name="adj1" fmla="val 30766"/>
                <a:gd name="adj2" fmla="val 54875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508104" y="2929508"/>
            <a:ext cx="165618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MQTT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5856" y="3946302"/>
            <a:ext cx="1656184" cy="5544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UDP</a:t>
            </a:r>
            <a:br>
              <a:rPr lang="en-GB" dirty="0" smtClean="0"/>
            </a:br>
            <a:r>
              <a:rPr lang="en-GB" dirty="0" smtClean="0"/>
              <a:t>Socket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59632" y="2652277"/>
            <a:ext cx="1656184" cy="5544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Some/IP</a:t>
            </a:r>
            <a:endParaRPr lang="en-US" dirty="0"/>
          </a:p>
        </p:txBody>
      </p:sp>
      <p:sp>
        <p:nvSpPr>
          <p:cNvPr id="4" name="Bent-Up Arrow 3"/>
          <p:cNvSpPr/>
          <p:nvPr/>
        </p:nvSpPr>
        <p:spPr>
          <a:xfrm flipH="1">
            <a:off x="1835696" y="3433564"/>
            <a:ext cx="1224136" cy="852093"/>
          </a:xfrm>
          <a:prstGeom prst="bent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-Up Arrow 15"/>
          <p:cNvSpPr/>
          <p:nvPr/>
        </p:nvSpPr>
        <p:spPr>
          <a:xfrm rot="5400000" flipV="1">
            <a:off x="5363111" y="3388241"/>
            <a:ext cx="830050" cy="1116123"/>
          </a:xfrm>
          <a:prstGeom prst="bent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Interface description </a:t>
            </a:r>
            <a:r>
              <a:rPr lang="en-GB" dirty="0" smtClean="0"/>
              <a:t>in Adaptive AUTOSAR </a:t>
            </a:r>
          </a:p>
          <a:p>
            <a:pPr lvl="1"/>
            <a:r>
              <a:rPr lang="en-GB" dirty="0" smtClean="0"/>
              <a:t>Specified in an XML-format</a:t>
            </a:r>
          </a:p>
          <a:p>
            <a:pPr lvl="1"/>
            <a:r>
              <a:rPr lang="en-GB" dirty="0" smtClean="0"/>
              <a:t>Mainly for deployment and dependency management</a:t>
            </a:r>
          </a:p>
          <a:p>
            <a:pPr lvl="1"/>
            <a:r>
              <a:rPr lang="en-GB" dirty="0" smtClean="0"/>
              <a:t>Contains information to generate API (C++)</a:t>
            </a:r>
          </a:p>
          <a:p>
            <a:pPr lvl="1"/>
            <a:r>
              <a:rPr lang="en-GB" dirty="0" smtClean="0"/>
              <a:t>Is part of </a:t>
            </a:r>
            <a:r>
              <a:rPr lang="en-GB" dirty="0" err="1" smtClean="0"/>
              <a:t>onboard</a:t>
            </a:r>
            <a:r>
              <a:rPr lang="en-GB" dirty="0" smtClean="0"/>
              <a:t> development workflow (a common well-defined asset)</a:t>
            </a:r>
          </a:p>
          <a:p>
            <a:endParaRPr lang="en-GB" dirty="0" smtClean="0"/>
          </a:p>
          <a:p>
            <a:r>
              <a:rPr lang="en-GB" dirty="0" smtClean="0"/>
              <a:t>Useful for </a:t>
            </a:r>
            <a:r>
              <a:rPr lang="en-GB" b="1" dirty="0" err="1" smtClean="0"/>
              <a:t>TrAF</a:t>
            </a:r>
            <a:r>
              <a:rPr lang="en-GB" b="1" dirty="0" smtClean="0"/>
              <a:t>-Cloud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To generate </a:t>
            </a:r>
            <a:r>
              <a:rPr lang="en-GB" dirty="0" err="1" smtClean="0"/>
              <a:t>offboard</a:t>
            </a:r>
            <a:r>
              <a:rPr lang="en-GB" dirty="0" smtClean="0"/>
              <a:t> API in various languages (</a:t>
            </a:r>
            <a:r>
              <a:rPr lang="en-GB" b="1" dirty="0" smtClean="0"/>
              <a:t>demonstrated</a:t>
            </a:r>
            <a:r>
              <a:rPr lang="en-GB" dirty="0" smtClean="0"/>
              <a:t>)!</a:t>
            </a:r>
          </a:p>
          <a:p>
            <a:pPr lvl="1"/>
            <a:r>
              <a:rPr lang="en-GB" dirty="0" smtClean="0"/>
              <a:t>To generate API gateway components (</a:t>
            </a:r>
            <a:r>
              <a:rPr lang="en-GB" b="1" dirty="0" smtClean="0"/>
              <a:t>investigated</a:t>
            </a:r>
            <a:r>
              <a:rPr lang="en-GB" dirty="0" smtClean="0"/>
              <a:t>, but not demonstrated)</a:t>
            </a:r>
          </a:p>
          <a:p>
            <a:pPr lvl="1"/>
            <a:r>
              <a:rPr lang="en-GB" dirty="0" smtClean="0"/>
              <a:t>To specify </a:t>
            </a:r>
            <a:r>
              <a:rPr lang="en-GB" b="1" dirty="0" err="1" smtClean="0"/>
              <a:t>offboard</a:t>
            </a:r>
            <a:r>
              <a:rPr lang="en-GB" dirty="0" smtClean="0"/>
              <a:t> services to be consumed </a:t>
            </a:r>
            <a:r>
              <a:rPr lang="en-GB" dirty="0" err="1" smtClean="0"/>
              <a:t>onboard</a:t>
            </a:r>
            <a:r>
              <a:rPr lang="en-GB" dirty="0" smtClean="0"/>
              <a:t> (in </a:t>
            </a:r>
            <a:r>
              <a:rPr lang="en-GB" b="1" dirty="0" smtClean="0"/>
              <a:t>theory</a:t>
            </a:r>
            <a:r>
              <a:rPr lang="en-GB" dirty="0" smtClean="0"/>
              <a:t>)</a:t>
            </a:r>
          </a:p>
          <a:p>
            <a:endParaRPr lang="en-US" dirty="0"/>
          </a:p>
        </p:txBody>
      </p:sp>
      <p:sp>
        <p:nvSpPr>
          <p:cNvPr id="5" name="Flowchart: Document 4"/>
          <p:cNvSpPr/>
          <p:nvPr/>
        </p:nvSpPr>
        <p:spPr>
          <a:xfrm>
            <a:off x="7164288" y="1273324"/>
            <a:ext cx="1224136" cy="9001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&lt;&lt;document&gt;&gt;</a:t>
            </a:r>
          </a:p>
          <a:p>
            <a:pPr algn="ctr"/>
            <a:r>
              <a:rPr lang="en-GB" dirty="0" err="1" smtClean="0"/>
              <a:t>arXML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3851920" y="667257"/>
            <a:ext cx="1224136" cy="9001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&lt;&lt;document&gt;&gt;</a:t>
            </a:r>
          </a:p>
          <a:p>
            <a:pPr algn="ctr"/>
            <a:r>
              <a:rPr lang="en-GB" dirty="0" err="1" smtClean="0"/>
              <a:t>arXML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251520" y="333977"/>
            <a:ext cx="3312368" cy="5223823"/>
          </a:xfrm>
          <a:prstGeom prst="flowChart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5652120" y="180089"/>
            <a:ext cx="3312368" cy="5257698"/>
          </a:xfrm>
          <a:prstGeom prst="flowChart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504" y="26200"/>
            <a:ext cx="98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onboard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-56695"/>
            <a:ext cx="99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offboard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611560" y="1237320"/>
            <a:ext cx="2088232" cy="5400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Service/Endpoint to be exposed</a:t>
            </a:r>
          </a:p>
          <a:p>
            <a:pPr algn="ctr"/>
            <a:r>
              <a:rPr lang="en-GB" sz="1100" dirty="0" err="1" smtClean="0"/>
              <a:t>Eg</a:t>
            </a:r>
            <a:r>
              <a:rPr lang="en-GB" sz="1100" dirty="0" smtClean="0"/>
              <a:t>. </a:t>
            </a:r>
            <a:r>
              <a:rPr lang="en-GB" sz="1100" dirty="0" err="1" smtClean="0"/>
              <a:t>Heawayill.SetLightMatrix</a:t>
            </a:r>
            <a:endParaRPr lang="en-US" sz="1100" dirty="0"/>
          </a:p>
        </p:txBody>
      </p:sp>
      <p:sp>
        <p:nvSpPr>
          <p:cNvPr id="11" name="Flowchart: Process 10"/>
          <p:cNvSpPr/>
          <p:nvPr/>
        </p:nvSpPr>
        <p:spPr>
          <a:xfrm>
            <a:off x="611560" y="997293"/>
            <a:ext cx="2088232" cy="24002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 (API)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611560" y="1777380"/>
            <a:ext cx="2088232" cy="24002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Implementation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99792" y="937286"/>
            <a:ext cx="1152128" cy="253916"/>
            <a:chOff x="2699792" y="1124744"/>
            <a:chExt cx="1152128" cy="304699"/>
          </a:xfrm>
        </p:grpSpPr>
        <p:cxnSp>
          <p:nvCxnSpPr>
            <p:cNvPr id="14" name="Straight Arrow Connector 13"/>
            <p:cNvCxnSpPr>
              <a:stCxn id="4" idx="1"/>
              <a:endCxn id="11" idx="3"/>
            </p:cNvCxnSpPr>
            <p:nvPr/>
          </p:nvCxnSpPr>
          <p:spPr>
            <a:xfrm flipH="1">
              <a:off x="2699792" y="1340769"/>
              <a:ext cx="1152128" cy="0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56873" y="1124744"/>
              <a:ext cx="936475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&lt;&lt;</a:t>
              </a:r>
              <a:r>
                <a:rPr lang="en-GB" sz="1050" b="1" dirty="0" smtClean="0"/>
                <a:t>specifies</a:t>
              </a:r>
              <a:r>
                <a:rPr lang="en-GB" sz="1050" dirty="0" smtClean="0"/>
                <a:t>&gt;&gt;</a:t>
              </a:r>
              <a:endParaRPr lang="en-US" sz="1050" dirty="0"/>
            </a:p>
          </p:txBody>
        </p:sp>
      </p:grpSp>
      <p:sp>
        <p:nvSpPr>
          <p:cNvPr id="18" name="Flowchart: Process 17"/>
          <p:cNvSpPr/>
          <p:nvPr/>
        </p:nvSpPr>
        <p:spPr>
          <a:xfrm>
            <a:off x="5935175" y="1237320"/>
            <a:ext cx="2088232" cy="5400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Service/Endpoint to be exposed</a:t>
            </a:r>
          </a:p>
          <a:p>
            <a:pPr algn="ctr"/>
            <a:r>
              <a:rPr lang="en-GB" sz="1100" dirty="0" err="1" smtClean="0"/>
              <a:t>Eg</a:t>
            </a:r>
            <a:r>
              <a:rPr lang="en-GB" sz="1100" dirty="0" smtClean="0"/>
              <a:t>. </a:t>
            </a:r>
            <a:r>
              <a:rPr lang="en-GB" sz="1100" dirty="0" err="1" smtClean="0"/>
              <a:t>Heawayill.SetLightMatrix</a:t>
            </a:r>
            <a:endParaRPr lang="en-US" sz="1100" dirty="0"/>
          </a:p>
        </p:txBody>
      </p:sp>
      <p:sp>
        <p:nvSpPr>
          <p:cNvPr id="19" name="Flowchart: Process 18"/>
          <p:cNvSpPr/>
          <p:nvPr/>
        </p:nvSpPr>
        <p:spPr>
          <a:xfrm>
            <a:off x="5935175" y="997293"/>
            <a:ext cx="2088232" cy="24002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 (API)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76057" y="937286"/>
            <a:ext cx="936475" cy="253916"/>
            <a:chOff x="5076056" y="1124744"/>
            <a:chExt cx="936475" cy="304700"/>
          </a:xfrm>
        </p:grpSpPr>
        <p:sp>
          <p:nvSpPr>
            <p:cNvPr id="20" name="TextBox 19"/>
            <p:cNvSpPr txBox="1"/>
            <p:nvPr/>
          </p:nvSpPr>
          <p:spPr>
            <a:xfrm>
              <a:off x="5076056" y="1124744"/>
              <a:ext cx="936475" cy="304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&lt;&lt;</a:t>
              </a:r>
              <a:r>
                <a:rPr lang="en-GB" sz="1050" b="1" dirty="0" smtClean="0"/>
                <a:t>specifies</a:t>
              </a:r>
              <a:r>
                <a:rPr lang="en-GB" sz="1050" dirty="0" smtClean="0"/>
                <a:t>&gt;&gt;</a:t>
              </a:r>
              <a:endParaRPr lang="en-US" sz="1050" dirty="0"/>
            </a:p>
          </p:txBody>
        </p:sp>
        <p:cxnSp>
          <p:nvCxnSpPr>
            <p:cNvPr id="21" name="Straight Arrow Connector 20"/>
            <p:cNvCxnSpPr>
              <a:stCxn id="4" idx="3"/>
              <a:endCxn id="19" idx="1"/>
            </p:cNvCxnSpPr>
            <p:nvPr/>
          </p:nvCxnSpPr>
          <p:spPr>
            <a:xfrm>
              <a:off x="5076056" y="1340768"/>
              <a:ext cx="859119" cy="0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lowchart: Process 23"/>
          <p:cNvSpPr/>
          <p:nvPr/>
        </p:nvSpPr>
        <p:spPr>
          <a:xfrm>
            <a:off x="323528" y="2808938"/>
            <a:ext cx="3978449" cy="257830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2603" y="2511071"/>
            <a:ext cx="133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API-gateway</a:t>
            </a:r>
            <a:endParaRPr lang="en-US" dirty="0"/>
          </a:p>
        </p:txBody>
      </p:sp>
      <p:sp>
        <p:nvSpPr>
          <p:cNvPr id="26" name="Flowchart: Process 25"/>
          <p:cNvSpPr/>
          <p:nvPr/>
        </p:nvSpPr>
        <p:spPr>
          <a:xfrm>
            <a:off x="2915816" y="4357667"/>
            <a:ext cx="1224136" cy="840093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1187624" y="4337129"/>
            <a:ext cx="1224136" cy="840093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15817" y="4357667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err="1" smtClean="0"/>
              <a:t>CloudGW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435650" y="4417674"/>
            <a:ext cx="724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err="1" smtClean="0"/>
              <a:t>TruckGW</a:t>
            </a:r>
            <a:endParaRPr lang="en-US" sz="11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82504" y="1567357"/>
            <a:ext cx="1274608" cy="1667678"/>
            <a:chOff x="3682504" y="1880828"/>
            <a:chExt cx="1274608" cy="2001214"/>
          </a:xfrm>
        </p:grpSpPr>
        <p:cxnSp>
          <p:nvCxnSpPr>
            <p:cNvPr id="31" name="Straight Arrow Connector 30"/>
            <p:cNvCxnSpPr>
              <a:endCxn id="30" idx="0"/>
            </p:cNvCxnSpPr>
            <p:nvPr/>
          </p:nvCxnSpPr>
          <p:spPr>
            <a:xfrm flipH="1">
              <a:off x="3682504" y="1880828"/>
              <a:ext cx="619473" cy="2001214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020637" y="2750630"/>
              <a:ext cx="936475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&lt;&lt;</a:t>
              </a:r>
              <a:r>
                <a:rPr lang="en-GB" sz="1050" b="1" dirty="0" smtClean="0"/>
                <a:t>specifies</a:t>
              </a:r>
              <a:r>
                <a:rPr lang="en-GB" sz="1050" dirty="0" smtClean="0"/>
                <a:t>&gt;&gt;</a:t>
              </a:r>
              <a:endParaRPr lang="en-US" sz="105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60447" y="3235035"/>
            <a:ext cx="1543491" cy="1432826"/>
            <a:chOff x="3160446" y="3882042"/>
            <a:chExt cx="1543491" cy="1719391"/>
          </a:xfrm>
        </p:grpSpPr>
        <p:sp>
          <p:nvSpPr>
            <p:cNvPr id="30" name="Flowchart: Document 29"/>
            <p:cNvSpPr/>
            <p:nvPr/>
          </p:nvSpPr>
          <p:spPr>
            <a:xfrm>
              <a:off x="3160446" y="3882042"/>
              <a:ext cx="1044116" cy="648072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/>
                <a:t>&lt;&lt;document&gt;&gt;</a:t>
              </a:r>
            </a:p>
            <a:p>
              <a:pPr algn="ctr"/>
              <a:r>
                <a:rPr lang="en-GB" sz="1000" dirty="0" smtClean="0"/>
                <a:t>Exposed services</a:t>
              </a:r>
              <a:endParaRPr lang="en-US" sz="10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682504" y="4487269"/>
              <a:ext cx="1021433" cy="1114164"/>
              <a:chOff x="3682504" y="4487269"/>
              <a:chExt cx="1021433" cy="1114164"/>
            </a:xfrm>
          </p:grpSpPr>
          <p:cxnSp>
            <p:nvCxnSpPr>
              <p:cNvPr id="36" name="Straight Arrow Connector 35"/>
              <p:cNvCxnSpPr>
                <a:stCxn id="41" idx="0"/>
                <a:endCxn id="30" idx="2"/>
              </p:cNvCxnSpPr>
              <p:nvPr/>
            </p:nvCxnSpPr>
            <p:spPr>
              <a:xfrm flipH="1" flipV="1">
                <a:off x="3682504" y="4487269"/>
                <a:ext cx="84708" cy="1114164"/>
              </a:xfrm>
              <a:prstGeom prst="straightConnector1">
                <a:avLst/>
              </a:prstGeom>
              <a:ln>
                <a:prstDash val="lg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3682504" y="4653135"/>
                <a:ext cx="1021433" cy="304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smtClean="0"/>
                  <a:t>&lt;&lt;</a:t>
                </a:r>
                <a:r>
                  <a:rPr lang="en-GB" sz="1050" i="1" dirty="0" smtClean="0"/>
                  <a:t>configures</a:t>
                </a:r>
                <a:r>
                  <a:rPr lang="en-GB" sz="1050" dirty="0" smtClean="0"/>
                  <a:t>&gt;&gt;</a:t>
                </a:r>
                <a:endParaRPr lang="en-US" sz="1050" dirty="0"/>
              </a:p>
            </p:txBody>
          </p:sp>
        </p:grpSp>
      </p:grpSp>
      <p:sp>
        <p:nvSpPr>
          <p:cNvPr id="41" name="Flowchart: Process 40"/>
          <p:cNvSpPr/>
          <p:nvPr/>
        </p:nvSpPr>
        <p:spPr>
          <a:xfrm>
            <a:off x="3449993" y="4667861"/>
            <a:ext cx="634439" cy="444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 smtClean="0"/>
              <a:t>ServiceRepo</a:t>
            </a:r>
            <a:endParaRPr lang="en-US" sz="11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95536" y="2917507"/>
            <a:ext cx="1478302" cy="794060"/>
            <a:chOff x="899592" y="3882042"/>
            <a:chExt cx="1478302" cy="952872"/>
          </a:xfrm>
        </p:grpSpPr>
        <p:sp>
          <p:nvSpPr>
            <p:cNvPr id="43" name="Flowchart: Process 42"/>
            <p:cNvSpPr/>
            <p:nvPr/>
          </p:nvSpPr>
          <p:spPr>
            <a:xfrm>
              <a:off x="899592" y="3882042"/>
              <a:ext cx="1173502" cy="648072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&lt;&lt;code&gt;&gt;</a:t>
              </a:r>
            </a:p>
            <a:p>
              <a:pPr algn="ctr"/>
              <a:r>
                <a:rPr lang="en-GB" sz="1200" dirty="0" smtClean="0"/>
                <a:t>Available services</a:t>
              </a:r>
              <a:endParaRPr lang="en-US" sz="1200" dirty="0"/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1051992" y="4034442"/>
              <a:ext cx="1173502" cy="648072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&lt;&lt;code&gt;&gt;</a:t>
              </a:r>
            </a:p>
            <a:p>
              <a:pPr algn="ctr"/>
              <a:r>
                <a:rPr lang="en-GB" sz="1200" dirty="0" smtClean="0"/>
                <a:t>Available services</a:t>
              </a:r>
              <a:endParaRPr lang="en-US" sz="1200" dirty="0"/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1204392" y="4186842"/>
              <a:ext cx="1173502" cy="648072"/>
            </a:xfrm>
            <a:prstGeom prst="flowChart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&lt;&lt;code&gt;&gt;</a:t>
              </a:r>
            </a:p>
            <a:p>
              <a:pPr algn="ctr"/>
              <a:r>
                <a:rPr lang="en-GB" sz="1200" dirty="0" smtClean="0"/>
                <a:t>Available services</a:t>
              </a:r>
              <a:endParaRPr lang="en-US" sz="1200" dirty="0"/>
            </a:p>
          </p:txBody>
        </p:sp>
      </p:grpSp>
      <p:sp>
        <p:nvSpPr>
          <p:cNvPr id="51" name="Flowchart: Process 50"/>
          <p:cNvSpPr/>
          <p:nvPr/>
        </p:nvSpPr>
        <p:spPr>
          <a:xfrm>
            <a:off x="1344830" y="4667861"/>
            <a:ext cx="634439" cy="444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err="1" smtClean="0"/>
              <a:t>ServiceRepo</a:t>
            </a:r>
            <a:endParaRPr lang="en-US" sz="11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1761" y="3711567"/>
            <a:ext cx="1040289" cy="956294"/>
            <a:chOff x="621760" y="4453880"/>
            <a:chExt cx="1040289" cy="1147553"/>
          </a:xfrm>
        </p:grpSpPr>
        <p:cxnSp>
          <p:nvCxnSpPr>
            <p:cNvPr id="47" name="Straight Arrow Connector 46"/>
            <p:cNvCxnSpPr>
              <a:stCxn id="45" idx="2"/>
              <a:endCxn id="51" idx="0"/>
            </p:cNvCxnSpPr>
            <p:nvPr/>
          </p:nvCxnSpPr>
          <p:spPr>
            <a:xfrm>
              <a:off x="1287087" y="4453880"/>
              <a:ext cx="374962" cy="1147553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21760" y="4651442"/>
              <a:ext cx="835485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&lt;&lt;</a:t>
              </a:r>
              <a:r>
                <a:rPr lang="en-GB" sz="1050" b="1" dirty="0" smtClean="0"/>
                <a:t>deploy</a:t>
              </a:r>
              <a:r>
                <a:rPr lang="en-GB" sz="1050" dirty="0" smtClean="0"/>
                <a:t>&gt;&gt;</a:t>
              </a:r>
              <a:endParaRPr lang="en-US" sz="1050" dirty="0"/>
            </a:p>
          </p:txBody>
        </p:sp>
      </p:grpSp>
      <p:cxnSp>
        <p:nvCxnSpPr>
          <p:cNvPr id="57" name="Elbow Connector 56"/>
          <p:cNvCxnSpPr>
            <a:stCxn id="43" idx="0"/>
            <a:endCxn id="11" idx="1"/>
          </p:cNvCxnSpPr>
          <p:nvPr/>
        </p:nvCxnSpPr>
        <p:spPr>
          <a:xfrm rot="16200000" flipV="1">
            <a:off x="-103176" y="1832043"/>
            <a:ext cx="1800200" cy="370727"/>
          </a:xfrm>
          <a:prstGeom prst="bentConnector4">
            <a:avLst>
              <a:gd name="adj1" fmla="val 46667"/>
              <a:gd name="adj2" fmla="val 176540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5536" y="2265622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&lt;&lt;</a:t>
            </a:r>
            <a:r>
              <a:rPr lang="en-GB" sz="1050" i="1" dirty="0" smtClean="0"/>
              <a:t>calls</a:t>
            </a:r>
            <a:r>
              <a:rPr lang="en-GB" sz="1050" dirty="0" smtClean="0"/>
              <a:t>&gt;&gt;</a:t>
            </a:r>
            <a:endParaRPr lang="en-US" sz="1050" dirty="0"/>
          </a:p>
        </p:txBody>
      </p:sp>
      <p:cxnSp>
        <p:nvCxnSpPr>
          <p:cNvPr id="60" name="Elbow Connector 59"/>
          <p:cNvCxnSpPr>
            <a:stCxn id="18" idx="2"/>
            <a:endCxn id="24" idx="3"/>
          </p:cNvCxnSpPr>
          <p:nvPr/>
        </p:nvCxnSpPr>
        <p:spPr>
          <a:xfrm rot="5400000">
            <a:off x="4480278" y="1599079"/>
            <a:ext cx="2320712" cy="2677314"/>
          </a:xfrm>
          <a:prstGeom prst="bentConnector2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278321" y="4529883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 smtClean="0"/>
              <a:t>&lt;&lt;calls&gt;&gt;</a:t>
            </a:r>
            <a:endParaRPr lang="en-US" sz="1050" i="1" dirty="0"/>
          </a:p>
        </p:txBody>
      </p:sp>
      <p:cxnSp>
        <p:nvCxnSpPr>
          <p:cNvPr id="64" name="Straight Arrow Connector 63"/>
          <p:cNvCxnSpPr>
            <a:stCxn id="26" idx="1"/>
            <a:endCxn id="27" idx="3"/>
          </p:cNvCxnSpPr>
          <p:nvPr/>
        </p:nvCxnSpPr>
        <p:spPr>
          <a:xfrm flipH="1" flipV="1">
            <a:off x="2411760" y="4757176"/>
            <a:ext cx="504056" cy="2053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370220" y="4717707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&lt;&lt;</a:t>
            </a:r>
            <a:r>
              <a:rPr lang="en-GB" sz="1050" i="1" dirty="0" smtClean="0"/>
              <a:t>calls</a:t>
            </a:r>
            <a:r>
              <a:rPr lang="en-GB" sz="1050" dirty="0" smtClean="0"/>
              <a:t>&gt;&gt;</a:t>
            </a:r>
            <a:endParaRPr lang="en-US" sz="1050" dirty="0"/>
          </a:p>
        </p:txBody>
      </p:sp>
      <p:cxnSp>
        <p:nvCxnSpPr>
          <p:cNvPr id="68" name="Straight Arrow Connector 67"/>
          <p:cNvCxnSpPr>
            <a:stCxn id="4" idx="2"/>
          </p:cNvCxnSpPr>
          <p:nvPr/>
        </p:nvCxnSpPr>
        <p:spPr>
          <a:xfrm flipH="1">
            <a:off x="1873838" y="1507850"/>
            <a:ext cx="2590150" cy="1548675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192299" y="1889680"/>
            <a:ext cx="9525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&lt;&lt;</a:t>
            </a:r>
            <a:r>
              <a:rPr lang="en-GB" sz="1050" b="1" dirty="0" smtClean="0"/>
              <a:t>generate</a:t>
            </a:r>
            <a:r>
              <a:rPr lang="en-GB" sz="1050" dirty="0" smtClean="0"/>
              <a:t>&gt;&gt;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939631" y="4970395"/>
            <a:ext cx="197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&lt;&lt;Bold&gt;&gt;</a:t>
            </a:r>
            <a:r>
              <a:rPr lang="en-GB" sz="1400" dirty="0" smtClean="0"/>
              <a:t> -&gt; design-time</a:t>
            </a:r>
          </a:p>
          <a:p>
            <a:r>
              <a:rPr lang="en-GB" sz="1400" i="1" dirty="0" smtClean="0"/>
              <a:t>&lt;&lt;italics&gt;&gt;</a:t>
            </a:r>
            <a:r>
              <a:rPr lang="en-GB" sz="1400" dirty="0" smtClean="0"/>
              <a:t> -&gt; run-time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1295636" y="397227"/>
            <a:ext cx="683632" cy="2100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App A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6402018" y="277213"/>
            <a:ext cx="906287" cy="2400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App B</a:t>
            </a:r>
            <a:endParaRPr lang="en-US" sz="1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04248" y="517240"/>
            <a:ext cx="692818" cy="480053"/>
            <a:chOff x="6804248" y="620688"/>
            <a:chExt cx="692818" cy="576064"/>
          </a:xfrm>
        </p:grpSpPr>
        <p:cxnSp>
          <p:nvCxnSpPr>
            <p:cNvPr id="52" name="Elbow Connector 51"/>
            <p:cNvCxnSpPr>
              <a:stCxn id="49" idx="2"/>
              <a:endCxn id="19" idx="0"/>
            </p:cNvCxnSpPr>
            <p:nvPr/>
          </p:nvCxnSpPr>
          <p:spPr>
            <a:xfrm rot="16200000" flipH="1">
              <a:off x="6629194" y="846655"/>
              <a:ext cx="576064" cy="124130"/>
            </a:xfrm>
            <a:prstGeom prst="bentConnector3">
              <a:avLst>
                <a:gd name="adj1" fmla="val 50000"/>
              </a:avLst>
            </a:prstGeom>
            <a:ln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804248" y="692696"/>
              <a:ext cx="69281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i="1" dirty="0" smtClean="0"/>
                <a:t>&lt;&lt;calls&gt;&gt;</a:t>
              </a:r>
              <a:endParaRPr lang="en-US" sz="1050" i="1" dirty="0"/>
            </a:p>
          </p:txBody>
        </p:sp>
      </p:grpSp>
      <p:cxnSp>
        <p:nvCxnSpPr>
          <p:cNvPr id="55" name="Elbow Connector 54"/>
          <p:cNvCxnSpPr>
            <a:stCxn id="48" idx="2"/>
            <a:endCxn id="11" idx="0"/>
          </p:cNvCxnSpPr>
          <p:nvPr/>
        </p:nvCxnSpPr>
        <p:spPr>
          <a:xfrm rot="16200000" flipH="1">
            <a:off x="1451543" y="793159"/>
            <a:ext cx="390043" cy="18224"/>
          </a:xfrm>
          <a:prstGeom prst="bentConnector3">
            <a:avLst>
              <a:gd name="adj1" fmla="val 50000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74076" y="62434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 smtClean="0"/>
              <a:t>&lt;&lt;calls&gt;&gt;</a:t>
            </a:r>
            <a:endParaRPr lang="en-US" sz="1050" i="1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119623" y="-82827"/>
            <a:ext cx="2884425" cy="3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i="1" dirty="0" smtClean="0"/>
              <a:t>Code generation </a:t>
            </a:r>
            <a:r>
              <a:rPr lang="en-GB" sz="2000" i="1" dirty="0" err="1" smtClean="0"/>
              <a:t>PoC</a:t>
            </a:r>
            <a:r>
              <a:rPr lang="en-GB" sz="2000" i="1" dirty="0" smtClean="0"/>
              <a:t> 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367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8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952500"/>
          </a:xfrm>
        </p:spPr>
        <p:txBody>
          <a:bodyPr/>
          <a:lstStyle/>
          <a:p>
            <a:r>
              <a:rPr lang="en-GB" dirty="0" smtClean="0"/>
              <a:t>Code generation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5291"/>
            <a:ext cx="8136904" cy="45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small" dirty="0" smtClean="0"/>
              <a:t>Conclusion</a:t>
            </a:r>
            <a:endParaRPr lang="en-GB" cap="smal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 fontScale="70000" lnSpcReduction="20000"/>
          </a:bodyPr>
          <a:lstStyle/>
          <a:p>
            <a:r>
              <a:rPr lang="en-GB" i="1" dirty="0" smtClean="0"/>
              <a:t>“Vehicle and Cloud part of the same architecture” &amp;</a:t>
            </a:r>
            <a:br>
              <a:rPr lang="en-GB" i="1" dirty="0" smtClean="0"/>
            </a:br>
            <a:r>
              <a:rPr lang="en-GB" dirty="0" smtClean="0"/>
              <a:t>“</a:t>
            </a:r>
            <a:r>
              <a:rPr lang="en-GB" i="1" dirty="0"/>
              <a:t>Creation of functionality that spans multiple vehicles</a:t>
            </a:r>
            <a:r>
              <a:rPr lang="en-GB" dirty="0"/>
              <a:t>”</a:t>
            </a:r>
          </a:p>
          <a:p>
            <a:pPr lvl="1"/>
            <a:r>
              <a:rPr lang="en-GB" b="1" dirty="0" smtClean="0"/>
              <a:t>Middleware</a:t>
            </a:r>
            <a:r>
              <a:rPr lang="en-GB" dirty="0" smtClean="0"/>
              <a:t> to expose vehicle services…</a:t>
            </a:r>
          </a:p>
          <a:p>
            <a:pPr lvl="1"/>
            <a:r>
              <a:rPr lang="en-GB" dirty="0" smtClean="0"/>
              <a:t>…native to a range of typical cloud languages/environments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i="1" dirty="0" smtClean="0"/>
              <a:t>“Faster deployment and integration of new functionality”</a:t>
            </a:r>
          </a:p>
          <a:p>
            <a:pPr lvl="1"/>
            <a:r>
              <a:rPr lang="en-GB" b="1" dirty="0" smtClean="0"/>
              <a:t>Code generation</a:t>
            </a:r>
            <a:r>
              <a:rPr lang="en-GB" dirty="0" smtClean="0"/>
              <a:t> from common asset </a:t>
            </a:r>
            <a:r>
              <a:rPr lang="en-GB" dirty="0" smtClean="0">
                <a:sym typeface="Wingdings" pitchFamily="2" charset="2"/>
              </a:rPr>
              <a:t> middleware can be auto-generated  Extensibility with minimum of manual effort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Demonstrates </a:t>
            </a:r>
            <a:r>
              <a:rPr lang="en-GB" dirty="0" err="1" smtClean="0">
                <a:sym typeface="Wingdings" pitchFamily="2" charset="2"/>
              </a:rPr>
              <a:t>possiblity</a:t>
            </a:r>
            <a:r>
              <a:rPr lang="en-GB" dirty="0" smtClean="0">
                <a:sym typeface="Wingdings" pitchFamily="2" charset="2"/>
              </a:rPr>
              <a:t> to </a:t>
            </a:r>
            <a:r>
              <a:rPr lang="en-GB" b="1" dirty="0" smtClean="0">
                <a:sym typeface="Wingdings" pitchFamily="2" charset="2"/>
              </a:rPr>
              <a:t>integrate in </a:t>
            </a:r>
            <a:r>
              <a:rPr lang="en-GB" b="1" dirty="0" err="1" smtClean="0">
                <a:sym typeface="Wingdings" pitchFamily="2" charset="2"/>
              </a:rPr>
              <a:t>develoment</a:t>
            </a:r>
            <a:r>
              <a:rPr lang="en-GB" b="1" dirty="0" smtClean="0">
                <a:sym typeface="Wingdings" pitchFamily="2" charset="2"/>
              </a:rPr>
              <a:t> tool-chains</a:t>
            </a:r>
            <a:endParaRPr lang="en-GB" b="1" dirty="0" smtClean="0"/>
          </a:p>
          <a:p>
            <a:pPr lvl="1"/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4355976" y="2641476"/>
            <a:ext cx="4608512" cy="1231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Effect Goals</a:t>
            </a:r>
          </a:p>
          <a:p>
            <a:pPr marL="285750" indent="-285750">
              <a:buAutoNum type="romanLcParenR"/>
            </a:pPr>
            <a:r>
              <a:rPr lang="en-GB" sz="1100" b="1" dirty="0" smtClean="0"/>
              <a:t>Faster </a:t>
            </a:r>
            <a:r>
              <a:rPr lang="en-GB" sz="1100" b="1" dirty="0"/>
              <a:t>deployment </a:t>
            </a:r>
            <a:r>
              <a:rPr lang="en-GB" sz="1100" dirty="0"/>
              <a:t>and </a:t>
            </a:r>
            <a:r>
              <a:rPr lang="en-GB" sz="1100" dirty="0" smtClean="0"/>
              <a:t>integration of </a:t>
            </a:r>
            <a:r>
              <a:rPr lang="en-GB" sz="1100" dirty="0"/>
              <a:t>new </a:t>
            </a:r>
            <a:r>
              <a:rPr lang="en-GB" sz="1100" dirty="0" smtClean="0"/>
              <a:t>functionality;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The </a:t>
            </a:r>
            <a:r>
              <a:rPr lang="en-GB" sz="1100" dirty="0"/>
              <a:t>possibility of </a:t>
            </a:r>
            <a:r>
              <a:rPr lang="en-GB" sz="1100" b="1" dirty="0"/>
              <a:t>collecting and sharing </a:t>
            </a:r>
            <a:r>
              <a:rPr lang="en-GB" sz="1100" dirty="0"/>
              <a:t>large scale of </a:t>
            </a:r>
            <a:r>
              <a:rPr lang="en-GB" sz="1100" b="1" dirty="0" smtClean="0"/>
              <a:t>data</a:t>
            </a:r>
            <a:r>
              <a:rPr lang="en-GB" sz="1100" dirty="0" smtClean="0"/>
              <a:t>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Access to </a:t>
            </a:r>
            <a:r>
              <a:rPr lang="en-GB" sz="1100" b="1" dirty="0" smtClean="0"/>
              <a:t>computational </a:t>
            </a:r>
            <a:r>
              <a:rPr lang="en-GB" sz="1100" b="1" dirty="0"/>
              <a:t>resources </a:t>
            </a:r>
            <a:r>
              <a:rPr lang="en-GB" sz="1100" dirty="0" smtClean="0"/>
              <a:t>not available on-board;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Creation of </a:t>
            </a:r>
            <a:r>
              <a:rPr lang="en-GB" sz="1100" b="1" dirty="0" smtClean="0"/>
              <a:t>functionality</a:t>
            </a:r>
            <a:r>
              <a:rPr lang="en-GB" sz="1100" dirty="0" smtClean="0"/>
              <a:t> </a:t>
            </a:r>
            <a:r>
              <a:rPr lang="en-GB" sz="1100" dirty="0"/>
              <a:t>that </a:t>
            </a:r>
            <a:r>
              <a:rPr lang="en-GB" sz="1100" b="1" dirty="0" smtClean="0"/>
              <a:t>spans multiple vehicles</a:t>
            </a:r>
            <a:r>
              <a:rPr lang="en-GB" sz="1100" dirty="0" smtClean="0"/>
              <a:t>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Highly </a:t>
            </a:r>
            <a:r>
              <a:rPr lang="en-GB" sz="1100" b="1" dirty="0"/>
              <a:t>scalable data </a:t>
            </a:r>
            <a:r>
              <a:rPr lang="en-GB" sz="1100" b="1" dirty="0" smtClean="0"/>
              <a:t>storage, processing </a:t>
            </a:r>
            <a:r>
              <a:rPr lang="en-GB" sz="1100" b="1" dirty="0"/>
              <a:t>and analytics </a:t>
            </a:r>
            <a:r>
              <a:rPr lang="en-GB" sz="1100" dirty="0" smtClean="0"/>
              <a:t>capabilities.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395536" y="481236"/>
            <a:ext cx="1776656" cy="7994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Make vehicle and cloud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part of the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same architecture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Challenges not addressed (yet)</a:t>
            </a:r>
            <a:br>
              <a:rPr lang="en-GB" dirty="0" smtClean="0"/>
            </a:br>
            <a:r>
              <a:rPr lang="en-GB" sz="2200" dirty="0" smtClean="0"/>
              <a:t>Non-exhaustive! </a:t>
            </a:r>
            <a:r>
              <a:rPr lang="en-GB" sz="2000" dirty="0" smtClean="0"/>
              <a:t>Many more can/should be listed!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418829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Middleware</a:t>
            </a:r>
          </a:p>
          <a:p>
            <a:pPr lvl="1"/>
            <a:r>
              <a:rPr lang="en-GB" dirty="0" smtClean="0"/>
              <a:t>Authentication and Authorization</a:t>
            </a:r>
          </a:p>
          <a:p>
            <a:pPr lvl="2"/>
            <a:r>
              <a:rPr lang="en-GB" dirty="0" smtClean="0"/>
              <a:t>How to manage identities </a:t>
            </a:r>
            <a:r>
              <a:rPr lang="en-GB" dirty="0" err="1" smtClean="0"/>
              <a:t>onboard</a:t>
            </a:r>
            <a:r>
              <a:rPr lang="en-GB" dirty="0" smtClean="0"/>
              <a:t>?</a:t>
            </a:r>
          </a:p>
          <a:p>
            <a:pPr lvl="2"/>
            <a:r>
              <a:rPr lang="en-GB" dirty="0" smtClean="0"/>
              <a:t>How to manage and </a:t>
            </a:r>
            <a:r>
              <a:rPr lang="en-GB" dirty="0" err="1" smtClean="0"/>
              <a:t>enfore</a:t>
            </a:r>
            <a:r>
              <a:rPr lang="en-GB" dirty="0" smtClean="0"/>
              <a:t> access control </a:t>
            </a:r>
            <a:r>
              <a:rPr lang="en-GB" dirty="0" err="1" smtClean="0"/>
              <a:t>onboard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Service repository management</a:t>
            </a:r>
          </a:p>
          <a:p>
            <a:pPr lvl="2"/>
            <a:r>
              <a:rPr lang="en-GB" dirty="0" smtClean="0"/>
              <a:t>How to manage available services (on- and </a:t>
            </a:r>
            <a:r>
              <a:rPr lang="en-GB" dirty="0" err="1" smtClean="0"/>
              <a:t>offboard</a:t>
            </a:r>
            <a:r>
              <a:rPr lang="en-GB" dirty="0" smtClean="0"/>
              <a:t>); how to bring up and down services?</a:t>
            </a:r>
          </a:p>
          <a:p>
            <a:endParaRPr lang="en-GB" dirty="0" smtClean="0"/>
          </a:p>
          <a:p>
            <a:r>
              <a:rPr lang="en-GB" b="1" dirty="0" smtClean="0"/>
              <a:t>Functional architecture </a:t>
            </a:r>
          </a:p>
          <a:p>
            <a:pPr lvl="1"/>
            <a:r>
              <a:rPr lang="en-GB" dirty="0" smtClean="0"/>
              <a:t>Request arbitration</a:t>
            </a:r>
          </a:p>
          <a:p>
            <a:pPr lvl="2"/>
            <a:r>
              <a:rPr lang="en-GB" dirty="0" smtClean="0"/>
              <a:t>Requests to an </a:t>
            </a:r>
            <a:r>
              <a:rPr lang="en-GB" dirty="0" err="1" smtClean="0"/>
              <a:t>onboard</a:t>
            </a:r>
            <a:r>
              <a:rPr lang="en-GB" dirty="0" smtClean="0"/>
              <a:t> service can now come from multiple sources (edge and </a:t>
            </a:r>
            <a:r>
              <a:rPr lang="en-GB" dirty="0" err="1" smtClean="0"/>
              <a:t>offboard</a:t>
            </a:r>
            <a:r>
              <a:rPr lang="en-GB" dirty="0" smtClean="0"/>
              <a:t>); how to arbitrate?</a:t>
            </a:r>
          </a:p>
          <a:p>
            <a:pPr lvl="1"/>
            <a:r>
              <a:rPr lang="en-GB" dirty="0" err="1" smtClean="0"/>
              <a:t>Offboard</a:t>
            </a:r>
            <a:r>
              <a:rPr lang="en-GB" dirty="0" smtClean="0"/>
              <a:t> API design</a:t>
            </a:r>
          </a:p>
          <a:p>
            <a:pPr lvl="2"/>
            <a:r>
              <a:rPr lang="en-GB" dirty="0" smtClean="0"/>
              <a:t>The set and structure of </a:t>
            </a:r>
            <a:r>
              <a:rPr lang="en-GB" dirty="0" err="1" smtClean="0"/>
              <a:t>onboard</a:t>
            </a:r>
            <a:r>
              <a:rPr lang="en-GB" dirty="0" smtClean="0"/>
              <a:t> service APIs (part of VAS-</a:t>
            </a:r>
            <a:r>
              <a:rPr lang="en-GB" dirty="0" err="1" smtClean="0"/>
              <a:t>FuRA</a:t>
            </a:r>
            <a:r>
              <a:rPr lang="en-GB" dirty="0" smtClean="0"/>
              <a:t>?)</a:t>
            </a:r>
          </a:p>
          <a:p>
            <a:pPr lvl="1"/>
            <a:r>
              <a:rPr lang="en-GB" dirty="0" err="1" smtClean="0"/>
              <a:t>QoS</a:t>
            </a:r>
            <a:r>
              <a:rPr lang="en-GB" dirty="0" smtClean="0"/>
              <a:t> / “Elasticity”(?)</a:t>
            </a:r>
          </a:p>
          <a:p>
            <a:pPr lvl="2"/>
            <a:r>
              <a:rPr lang="en-GB" dirty="0" smtClean="0"/>
              <a:t>How to handle blackout, brownout? What middleware support is required?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Overview </a:t>
            </a:r>
            <a:r>
              <a:rPr lang="en-GB" dirty="0" err="1" smtClean="0"/>
              <a:t>TrAF</a:t>
            </a:r>
            <a:r>
              <a:rPr lang="en-GB" dirty="0" smtClean="0"/>
              <a:t>-Cloud </a:t>
            </a:r>
            <a:r>
              <a:rPr lang="en-GB" b="1" dirty="0" smtClean="0"/>
              <a:t>Project</a:t>
            </a:r>
            <a:r>
              <a:rPr lang="en-GB" dirty="0" smtClean="0"/>
              <a:t> targets and </a:t>
            </a:r>
            <a:br>
              <a:rPr lang="en-GB" dirty="0" smtClean="0"/>
            </a:br>
            <a:r>
              <a:rPr lang="en-GB" dirty="0" err="1" smtClean="0"/>
              <a:t>TrAF</a:t>
            </a:r>
            <a:r>
              <a:rPr lang="en-GB" dirty="0" smtClean="0"/>
              <a:t>-Cloud </a:t>
            </a:r>
            <a:r>
              <a:rPr lang="en-GB" b="1" dirty="0" err="1" smtClean="0"/>
              <a:t>PoC</a:t>
            </a:r>
            <a:r>
              <a:rPr lang="en-GB" dirty="0" smtClean="0"/>
              <a:t> plans 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The first </a:t>
            </a:r>
            <a:r>
              <a:rPr lang="en-GB" b="1" dirty="0" err="1" smtClean="0"/>
              <a:t>PoC</a:t>
            </a:r>
            <a:r>
              <a:rPr lang="en-GB" dirty="0" smtClean="0"/>
              <a:t>, target and design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PoC</a:t>
            </a:r>
            <a:r>
              <a:rPr lang="en-GB" dirty="0" smtClean="0"/>
              <a:t> 1 </a:t>
            </a:r>
            <a:r>
              <a:rPr lang="en-GB" b="1" dirty="0" smtClean="0"/>
              <a:t>demo</a:t>
            </a:r>
            <a:r>
              <a:rPr lang="en-GB" dirty="0" smtClean="0"/>
              <a:t> and rundown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u="sng" dirty="0" smtClean="0"/>
              <a:t>Discussion, </a:t>
            </a:r>
            <a:r>
              <a:rPr lang="en-GB" b="1" u="sng" dirty="0" err="1" smtClean="0"/>
              <a:t>PoC</a:t>
            </a:r>
            <a:r>
              <a:rPr lang="en-GB" b="1" u="sng" dirty="0" smtClean="0"/>
              <a:t> 2 targets</a:t>
            </a:r>
          </a:p>
          <a:p>
            <a:pPr marL="514350" indent="-514350">
              <a:buFont typeface="+mj-lt"/>
              <a:buAutoNum type="arabicPeriod"/>
            </a:pPr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Conclusion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90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Demonstrator 2 (21Q4)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9308"/>
            <a:ext cx="8435280" cy="377163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are the </a:t>
            </a:r>
            <a:r>
              <a:rPr lang="en-GB" sz="3600" b="1" dirty="0" smtClean="0"/>
              <a:t>targets</a:t>
            </a:r>
            <a:r>
              <a:rPr lang="en-GB" sz="3600" dirty="0" smtClean="0"/>
              <a:t> for </a:t>
            </a:r>
            <a:r>
              <a:rPr lang="en-GB" sz="3600" b="1" dirty="0" smtClean="0"/>
              <a:t>demonstrator 2</a:t>
            </a:r>
            <a:r>
              <a:rPr lang="en-GB" sz="3600" dirty="0" smtClean="0"/>
              <a:t>?</a:t>
            </a:r>
          </a:p>
          <a:p>
            <a:pPr lvl="1"/>
            <a:r>
              <a:rPr lang="en-GB" sz="2000" i="1" dirty="0" smtClean="0"/>
              <a:t>Proposal 1</a:t>
            </a:r>
            <a:r>
              <a:rPr lang="en-GB" sz="2000" dirty="0" smtClean="0"/>
              <a:t>: “</a:t>
            </a:r>
            <a:r>
              <a:rPr lang="en-GB" sz="2000" b="1" dirty="0" smtClean="0"/>
              <a:t>Seamless deployment </a:t>
            </a:r>
            <a:r>
              <a:rPr lang="en-GB" sz="2000" dirty="0" smtClean="0"/>
              <a:t>of services”</a:t>
            </a:r>
          </a:p>
          <a:p>
            <a:pPr lvl="2"/>
            <a:r>
              <a:rPr lang="en-GB" sz="1800" dirty="0" err="1" smtClean="0"/>
              <a:t>Offboard</a:t>
            </a:r>
            <a:r>
              <a:rPr lang="en-GB" sz="1800" dirty="0" smtClean="0"/>
              <a:t> implementation accessible from </a:t>
            </a:r>
            <a:r>
              <a:rPr lang="en-GB" sz="1800" dirty="0" err="1" smtClean="0"/>
              <a:t>onboard</a:t>
            </a:r>
            <a:endParaRPr lang="en-GB" sz="1800" dirty="0" smtClean="0"/>
          </a:p>
          <a:p>
            <a:pPr lvl="3"/>
            <a:r>
              <a:rPr lang="en-GB" sz="1600" dirty="0" smtClean="0"/>
              <a:t>I.e. transparently offer an </a:t>
            </a:r>
            <a:r>
              <a:rPr lang="en-GB" sz="1600" dirty="0" err="1" smtClean="0"/>
              <a:t>offboard</a:t>
            </a:r>
            <a:r>
              <a:rPr lang="en-GB" sz="1600" dirty="0" smtClean="0"/>
              <a:t> </a:t>
            </a:r>
            <a:r>
              <a:rPr lang="en-GB" sz="1600" dirty="0" err="1" smtClean="0"/>
              <a:t>implemetation</a:t>
            </a:r>
            <a:r>
              <a:rPr lang="en-GB" sz="1600" dirty="0" smtClean="0"/>
              <a:t> of a known </a:t>
            </a:r>
            <a:r>
              <a:rPr lang="en-GB" sz="1600" dirty="0" err="1" smtClean="0"/>
              <a:t>onboard</a:t>
            </a:r>
            <a:r>
              <a:rPr lang="en-GB" sz="1600" dirty="0" smtClean="0"/>
              <a:t> service</a:t>
            </a:r>
          </a:p>
          <a:p>
            <a:pPr lvl="2"/>
            <a:r>
              <a:rPr lang="en-GB" sz="1800" dirty="0" smtClean="0"/>
              <a:t>Example: Diagnostics?</a:t>
            </a:r>
          </a:p>
          <a:p>
            <a:pPr lvl="2"/>
            <a:r>
              <a:rPr lang="en-GB" sz="1800" dirty="0" smtClean="0"/>
              <a:t>Effect goals: ii, iii, v</a:t>
            </a:r>
          </a:p>
          <a:p>
            <a:pPr lvl="1"/>
            <a:r>
              <a:rPr lang="en-GB" sz="2000" i="1" dirty="0" smtClean="0"/>
              <a:t>Proposal 2</a:t>
            </a:r>
            <a:r>
              <a:rPr lang="en-GB" sz="2000" dirty="0" smtClean="0"/>
              <a:t>: ?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220072" y="2919480"/>
            <a:ext cx="2880320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has potential to have impact on AB Volvo? </a:t>
            </a:r>
          </a:p>
          <a:p>
            <a:pPr algn="ctr"/>
            <a:r>
              <a:rPr lang="en-GB" dirty="0" smtClean="0"/>
              <a:t>What will raise interest?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512" y="4431648"/>
            <a:ext cx="4608512" cy="1231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Effect Goals</a:t>
            </a:r>
          </a:p>
          <a:p>
            <a:pPr marL="285750" indent="-285750">
              <a:buAutoNum type="romanLcParenR"/>
            </a:pPr>
            <a:r>
              <a:rPr lang="en-GB" sz="1100" b="1" dirty="0" smtClean="0"/>
              <a:t>Faster </a:t>
            </a:r>
            <a:r>
              <a:rPr lang="en-GB" sz="1100" b="1" dirty="0"/>
              <a:t>deployment </a:t>
            </a:r>
            <a:r>
              <a:rPr lang="en-GB" sz="1100" dirty="0"/>
              <a:t>and </a:t>
            </a:r>
            <a:r>
              <a:rPr lang="en-GB" sz="1100" dirty="0" smtClean="0"/>
              <a:t>integration of </a:t>
            </a:r>
            <a:r>
              <a:rPr lang="en-GB" sz="1100" dirty="0"/>
              <a:t>new </a:t>
            </a:r>
            <a:r>
              <a:rPr lang="en-GB" sz="1100" dirty="0" smtClean="0"/>
              <a:t>functionality;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The </a:t>
            </a:r>
            <a:r>
              <a:rPr lang="en-GB" sz="1100" dirty="0"/>
              <a:t>possibility of </a:t>
            </a:r>
            <a:r>
              <a:rPr lang="en-GB" sz="1100" b="1" dirty="0"/>
              <a:t>collecting and sharing </a:t>
            </a:r>
            <a:r>
              <a:rPr lang="en-GB" sz="1100" dirty="0"/>
              <a:t>large scale of </a:t>
            </a:r>
            <a:r>
              <a:rPr lang="en-GB" sz="1100" b="1" dirty="0" smtClean="0"/>
              <a:t>data</a:t>
            </a:r>
            <a:r>
              <a:rPr lang="en-GB" sz="1100" dirty="0" smtClean="0"/>
              <a:t>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Access to </a:t>
            </a:r>
            <a:r>
              <a:rPr lang="en-GB" sz="1100" b="1" dirty="0" smtClean="0"/>
              <a:t>computational </a:t>
            </a:r>
            <a:r>
              <a:rPr lang="en-GB" sz="1100" b="1" dirty="0"/>
              <a:t>resources </a:t>
            </a:r>
            <a:r>
              <a:rPr lang="en-GB" sz="1100" dirty="0" smtClean="0"/>
              <a:t>not available on-board;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Creation of </a:t>
            </a:r>
            <a:r>
              <a:rPr lang="en-GB" sz="1100" b="1" dirty="0" smtClean="0"/>
              <a:t>functionality</a:t>
            </a:r>
            <a:r>
              <a:rPr lang="en-GB" sz="1100" dirty="0" smtClean="0"/>
              <a:t> </a:t>
            </a:r>
            <a:r>
              <a:rPr lang="en-GB" sz="1100" dirty="0"/>
              <a:t>that </a:t>
            </a:r>
            <a:r>
              <a:rPr lang="en-GB" sz="1100" b="1" dirty="0" smtClean="0"/>
              <a:t>spans multiple vehicles</a:t>
            </a:r>
            <a:r>
              <a:rPr lang="en-GB" sz="1100" dirty="0" smtClean="0"/>
              <a:t>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Highly </a:t>
            </a:r>
            <a:r>
              <a:rPr lang="en-GB" sz="1100" b="1" dirty="0"/>
              <a:t>scalable data </a:t>
            </a:r>
            <a:r>
              <a:rPr lang="en-GB" sz="1100" b="1" dirty="0" smtClean="0"/>
              <a:t>storage, processing </a:t>
            </a:r>
            <a:r>
              <a:rPr lang="en-GB" sz="1100" b="1" dirty="0"/>
              <a:t>and analytics </a:t>
            </a:r>
            <a:r>
              <a:rPr lang="en-GB" sz="1100" dirty="0" smtClean="0"/>
              <a:t>capabilities.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134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42132" y="4153961"/>
            <a:ext cx="9193442" cy="1542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-42335" y="2019792"/>
            <a:ext cx="9193442" cy="21423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49442" y="701697"/>
            <a:ext cx="9193442" cy="1363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251519" y="265212"/>
            <a:ext cx="4392489" cy="5223823"/>
          </a:xfrm>
          <a:prstGeom prst="flowChart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5652120" y="265212"/>
            <a:ext cx="3312368" cy="5257698"/>
          </a:xfrm>
          <a:prstGeom prst="flowChart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306" y="-23715"/>
            <a:ext cx="187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Onboard</a:t>
            </a:r>
            <a:r>
              <a:rPr lang="en-GB" dirty="0" smtClean="0"/>
              <a:t> platform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46167" y="-23715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Offboard</a:t>
            </a:r>
            <a:r>
              <a:rPr lang="en-GB" dirty="0" smtClean="0"/>
              <a:t> platform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27584" y="901283"/>
            <a:ext cx="2088232" cy="1020113"/>
            <a:chOff x="467544" y="1196752"/>
            <a:chExt cx="2088232" cy="1224136"/>
          </a:xfrm>
        </p:grpSpPr>
        <p:sp>
          <p:nvSpPr>
            <p:cNvPr id="10" name="Flowchart: Process 9"/>
            <p:cNvSpPr/>
            <p:nvPr/>
          </p:nvSpPr>
          <p:spPr>
            <a:xfrm>
              <a:off x="467544" y="1484784"/>
              <a:ext cx="2088232" cy="648072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Service/Endpoint exposed</a:t>
              </a:r>
            </a:p>
            <a:p>
              <a:pPr algn="ctr"/>
              <a:r>
                <a:rPr lang="en-GB" sz="1100" dirty="0"/>
                <a:t>(</a:t>
              </a:r>
              <a:r>
                <a:rPr lang="en-GB" sz="1100" dirty="0" err="1" smtClean="0"/>
                <a:t>Heawayill.SetLightDistribution</a:t>
              </a:r>
              <a:r>
                <a:rPr lang="en-GB" sz="1100" dirty="0" smtClean="0"/>
                <a:t>)</a:t>
              </a:r>
              <a:endParaRPr lang="en-US" sz="1100" dirty="0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467544" y="1196752"/>
              <a:ext cx="2088232" cy="288032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Interface (API)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467544" y="2132856"/>
              <a:ext cx="2088232" cy="288032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Implementation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67223" y="1828181"/>
            <a:ext cx="2088232" cy="780087"/>
            <a:chOff x="5935175" y="1196752"/>
            <a:chExt cx="2088232" cy="936104"/>
          </a:xfrm>
        </p:grpSpPr>
        <p:sp>
          <p:nvSpPr>
            <p:cNvPr id="18" name="Flowchart: Process 17"/>
            <p:cNvSpPr/>
            <p:nvPr/>
          </p:nvSpPr>
          <p:spPr>
            <a:xfrm>
              <a:off x="5935175" y="1484784"/>
              <a:ext cx="2088232" cy="648072"/>
            </a:xfrm>
            <a:prstGeom prst="flowChartProcess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Service/Endpoint </a:t>
              </a:r>
              <a:r>
                <a:rPr lang="en-GB" sz="1100" b="1" dirty="0" smtClean="0"/>
                <a:t>proxy</a:t>
              </a:r>
              <a:r>
                <a:rPr lang="en-GB" sz="1100" dirty="0" smtClean="0"/>
                <a:t> exposed</a:t>
              </a:r>
            </a:p>
            <a:p>
              <a:pPr algn="ctr"/>
              <a:r>
                <a:rPr lang="en-GB" sz="1100" dirty="0"/>
                <a:t>(</a:t>
              </a:r>
              <a:r>
                <a:rPr lang="en-GB" sz="1100" dirty="0" err="1" smtClean="0"/>
                <a:t>Heawayill.SetLightDistribution</a:t>
              </a:r>
              <a:r>
                <a:rPr lang="en-GB" sz="1100" dirty="0" smtClean="0"/>
                <a:t>)</a:t>
              </a:r>
              <a:endParaRPr lang="en-US" sz="1100" dirty="0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5935175" y="1196752"/>
              <a:ext cx="2088232" cy="288032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Interface (API)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48332" y="2750249"/>
            <a:ext cx="172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Edge node / platform</a:t>
            </a:r>
            <a:endParaRPr lang="en-US" sz="1400" i="1" dirty="0"/>
          </a:p>
        </p:txBody>
      </p:sp>
      <p:sp>
        <p:nvSpPr>
          <p:cNvPr id="49" name="Rectangle 48"/>
          <p:cNvSpPr/>
          <p:nvPr/>
        </p:nvSpPr>
        <p:spPr>
          <a:xfrm>
            <a:off x="6934043" y="318596"/>
            <a:ext cx="952172" cy="34714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Application X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6228184" y="1726485"/>
            <a:ext cx="2448272" cy="1037801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29424" y="3217539"/>
            <a:ext cx="2448272" cy="1872845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72311" y="3395464"/>
            <a:ext cx="1211294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AWS </a:t>
            </a:r>
            <a:r>
              <a:rPr lang="en-GB" sz="1400" dirty="0" err="1" smtClean="0"/>
              <a:t>IoT</a:t>
            </a:r>
            <a:r>
              <a:rPr lang="en-GB" sz="1400" dirty="0" smtClean="0"/>
              <a:t> Core 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084168" y="1493419"/>
            <a:ext cx="57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VGCS</a:t>
            </a:r>
            <a:endParaRPr lang="en-US" sz="1400" dirty="0"/>
          </a:p>
        </p:txBody>
      </p:sp>
      <p:sp>
        <p:nvSpPr>
          <p:cNvPr id="48" name="Flowchart: Process 47"/>
          <p:cNvSpPr/>
          <p:nvPr/>
        </p:nvSpPr>
        <p:spPr>
          <a:xfrm>
            <a:off x="1547664" y="3001517"/>
            <a:ext cx="2808312" cy="2232248"/>
          </a:xfrm>
          <a:prstGeom prst="flowChartProcess">
            <a:avLst/>
          </a:prstGeom>
          <a:noFill/>
          <a:ln w="9525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1611" y="653512"/>
            <a:ext cx="116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ECU software</a:t>
            </a:r>
            <a:endParaRPr lang="en-US" sz="1400" i="1" dirty="0"/>
          </a:p>
        </p:txBody>
      </p:sp>
      <p:sp>
        <p:nvSpPr>
          <p:cNvPr id="56" name="Rectangle 55"/>
          <p:cNvSpPr/>
          <p:nvPr/>
        </p:nvSpPr>
        <p:spPr>
          <a:xfrm>
            <a:off x="3563888" y="4303331"/>
            <a:ext cx="2664296" cy="786418"/>
          </a:xfrm>
          <a:prstGeom prst="rect">
            <a:avLst/>
          </a:prstGeom>
          <a:noFill/>
          <a:ln w="31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6376" y="4328264"/>
            <a:ext cx="45719" cy="7371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95620" y="3104520"/>
            <a:ext cx="2233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1" dirty="0" err="1" smtClean="0"/>
              <a:t>TrAF</a:t>
            </a:r>
            <a:r>
              <a:rPr lang="en-GB" sz="1400" b="1" i="1" dirty="0" smtClean="0"/>
              <a:t>-Cloud API Gateway</a:t>
            </a:r>
            <a:endParaRPr lang="en-GB" sz="1400" b="1" i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309918" y="4680044"/>
            <a:ext cx="815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Network</a:t>
            </a:r>
            <a:endParaRPr lang="en-US" sz="1400" i="1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-433573" y="2946784"/>
            <a:ext cx="1062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Middleware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590696" y="1231702"/>
            <a:ext cx="1376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VAS / Functional</a:t>
            </a:r>
            <a:endParaRPr lang="en-US" sz="1400" i="1" dirty="0"/>
          </a:p>
        </p:txBody>
      </p:sp>
      <p:sp>
        <p:nvSpPr>
          <p:cNvPr id="27" name="Rectangle 26"/>
          <p:cNvSpPr/>
          <p:nvPr/>
        </p:nvSpPr>
        <p:spPr>
          <a:xfrm>
            <a:off x="425025" y="4537846"/>
            <a:ext cx="536535" cy="4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SOME/IP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19241" y="4537846"/>
            <a:ext cx="536535" cy="4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Socket Server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06896" y="3350317"/>
            <a:ext cx="864096" cy="542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Truck Gateway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2883337" y="4537846"/>
            <a:ext cx="536535" cy="4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Socket Client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03817" y="4537846"/>
            <a:ext cx="536535" cy="4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MQTT Broker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07904" y="4537846"/>
            <a:ext cx="536535" cy="4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MQTT Client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61027" y="3350316"/>
            <a:ext cx="1391636" cy="542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Cloud Gateway</a:t>
            </a:r>
            <a:endParaRPr lang="en-US" sz="1200" dirty="0"/>
          </a:p>
        </p:txBody>
      </p:sp>
      <p:sp>
        <p:nvSpPr>
          <p:cNvPr id="60" name="Rectangle 59"/>
          <p:cNvSpPr/>
          <p:nvPr/>
        </p:nvSpPr>
        <p:spPr>
          <a:xfrm>
            <a:off x="323528" y="3313710"/>
            <a:ext cx="714129" cy="4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Adaptive AUTOSAR</a:t>
            </a:r>
            <a:endParaRPr lang="en-US" sz="9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7274275" y="1383554"/>
            <a:ext cx="161271" cy="450216"/>
            <a:chOff x="7316688" y="1431724"/>
            <a:chExt cx="144016" cy="402046"/>
          </a:xfrm>
        </p:grpSpPr>
        <p:sp>
          <p:nvSpPr>
            <p:cNvPr id="61" name="Oval 60"/>
            <p:cNvSpPr/>
            <p:nvPr/>
          </p:nvSpPr>
          <p:spPr>
            <a:xfrm>
              <a:off x="7316688" y="1431724"/>
              <a:ext cx="144016" cy="132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>
              <a:endCxn id="61" idx="4"/>
            </p:cNvCxnSpPr>
            <p:nvPr/>
          </p:nvCxnSpPr>
          <p:spPr>
            <a:xfrm flipV="1">
              <a:off x="7388696" y="1563740"/>
              <a:ext cx="0" cy="2700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259077" y="679258"/>
            <a:ext cx="276492" cy="732082"/>
            <a:chOff x="4128571" y="561628"/>
            <a:chExt cx="276492" cy="732082"/>
          </a:xfrm>
        </p:grpSpPr>
        <p:sp>
          <p:nvSpPr>
            <p:cNvPr id="65" name="Block Arc 64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266817" y="561628"/>
              <a:ext cx="1" cy="398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393012" y="2929511"/>
            <a:ext cx="161270" cy="465954"/>
            <a:chOff x="7279134" y="1382946"/>
            <a:chExt cx="144016" cy="416102"/>
          </a:xfrm>
        </p:grpSpPr>
        <p:sp>
          <p:nvSpPr>
            <p:cNvPr id="69" name="Oval 68"/>
            <p:cNvSpPr/>
            <p:nvPr/>
          </p:nvSpPr>
          <p:spPr>
            <a:xfrm>
              <a:off x="7279134" y="1382946"/>
              <a:ext cx="144016" cy="132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14" idx="0"/>
              <a:endCxn id="69" idx="4"/>
            </p:cNvCxnSpPr>
            <p:nvPr/>
          </p:nvCxnSpPr>
          <p:spPr>
            <a:xfrm flipH="1" flipV="1">
              <a:off x="7351142" y="1514962"/>
              <a:ext cx="3850" cy="2840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431112" y="2608268"/>
            <a:ext cx="110329" cy="292125"/>
            <a:chOff x="4128571" y="561628"/>
            <a:chExt cx="276492" cy="732082"/>
          </a:xfrm>
        </p:grpSpPr>
        <p:sp>
          <p:nvSpPr>
            <p:cNvPr id="74" name="Block Arc 73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266817" y="561628"/>
              <a:ext cx="1" cy="398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 rot="16200000">
            <a:off x="6970531" y="4603785"/>
            <a:ext cx="161270" cy="299023"/>
            <a:chOff x="7316688" y="1382946"/>
            <a:chExt cx="144016" cy="267031"/>
          </a:xfrm>
        </p:grpSpPr>
        <p:sp>
          <p:nvSpPr>
            <p:cNvPr id="77" name="Oval 76"/>
            <p:cNvSpPr/>
            <p:nvPr/>
          </p:nvSpPr>
          <p:spPr>
            <a:xfrm>
              <a:off x="7316688" y="1382946"/>
              <a:ext cx="144016" cy="132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endCxn id="77" idx="4"/>
            </p:cNvCxnSpPr>
            <p:nvPr/>
          </p:nvCxnSpPr>
          <p:spPr>
            <a:xfrm flipV="1">
              <a:off x="7388696" y="1514962"/>
              <a:ext cx="0" cy="1350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16200000">
            <a:off x="4354665" y="4595726"/>
            <a:ext cx="110329" cy="292125"/>
            <a:chOff x="4128571" y="561628"/>
            <a:chExt cx="276492" cy="732082"/>
          </a:xfrm>
        </p:grpSpPr>
        <p:sp>
          <p:nvSpPr>
            <p:cNvPr id="80" name="Block Arc 79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4266817" y="561628"/>
              <a:ext cx="1" cy="398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 flipV="1">
            <a:off x="3957730" y="3918684"/>
            <a:ext cx="161270" cy="619162"/>
            <a:chOff x="3957730" y="3918684"/>
            <a:chExt cx="161270" cy="619162"/>
          </a:xfrm>
        </p:grpSpPr>
        <p:grpSp>
          <p:nvGrpSpPr>
            <p:cNvPr id="82" name="Group 81"/>
            <p:cNvGrpSpPr/>
            <p:nvPr/>
          </p:nvGrpSpPr>
          <p:grpSpPr>
            <a:xfrm rot="10800000" flipH="1" flipV="1">
              <a:off x="3983200" y="3918684"/>
              <a:ext cx="110329" cy="292125"/>
              <a:chOff x="4128571" y="561628"/>
              <a:chExt cx="276492" cy="732082"/>
            </a:xfrm>
          </p:grpSpPr>
          <p:sp>
            <p:nvSpPr>
              <p:cNvPr id="83" name="Block Arc 82"/>
              <p:cNvSpPr/>
              <p:nvPr/>
            </p:nvSpPr>
            <p:spPr>
              <a:xfrm>
                <a:off x="4128571" y="959800"/>
                <a:ext cx="276492" cy="333910"/>
              </a:xfrm>
              <a:prstGeom prst="blockArc">
                <a:avLst>
                  <a:gd name="adj1" fmla="val 10634621"/>
                  <a:gd name="adj2" fmla="val 21407001"/>
                  <a:gd name="adj3" fmla="val 432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4266817" y="561628"/>
                <a:ext cx="1" cy="3981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 flipH="1">
              <a:off x="3957730" y="4238824"/>
              <a:ext cx="161270" cy="299022"/>
              <a:chOff x="7316688" y="1382947"/>
              <a:chExt cx="144016" cy="26703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7316688" y="1382947"/>
                <a:ext cx="144016" cy="132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>
                <a:endCxn id="86" idx="4"/>
              </p:cNvCxnSpPr>
              <p:nvPr/>
            </p:nvCxnSpPr>
            <p:spPr>
              <a:xfrm flipV="1">
                <a:off x="7388696" y="1514962"/>
                <a:ext cx="0" cy="1350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/>
          <p:cNvGrpSpPr/>
          <p:nvPr/>
        </p:nvGrpSpPr>
        <p:grpSpPr>
          <a:xfrm>
            <a:off x="3258602" y="3913423"/>
            <a:ext cx="161270" cy="619162"/>
            <a:chOff x="3126133" y="3913423"/>
            <a:chExt cx="161270" cy="619162"/>
          </a:xfrm>
        </p:grpSpPr>
        <p:grpSp>
          <p:nvGrpSpPr>
            <p:cNvPr id="89" name="Group 88"/>
            <p:cNvGrpSpPr/>
            <p:nvPr/>
          </p:nvGrpSpPr>
          <p:grpSpPr>
            <a:xfrm rot="10800000" flipV="1">
              <a:off x="3151604" y="3913423"/>
              <a:ext cx="110329" cy="292125"/>
              <a:chOff x="4128571" y="561628"/>
              <a:chExt cx="276492" cy="732082"/>
            </a:xfrm>
          </p:grpSpPr>
          <p:sp>
            <p:nvSpPr>
              <p:cNvPr id="90" name="Block Arc 89"/>
              <p:cNvSpPr/>
              <p:nvPr/>
            </p:nvSpPr>
            <p:spPr>
              <a:xfrm>
                <a:off x="4128571" y="959800"/>
                <a:ext cx="276492" cy="333910"/>
              </a:xfrm>
              <a:prstGeom prst="blockArc">
                <a:avLst>
                  <a:gd name="adj1" fmla="val 10634621"/>
                  <a:gd name="adj2" fmla="val 21407001"/>
                  <a:gd name="adj3" fmla="val 432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4266817" y="561628"/>
                <a:ext cx="1" cy="3981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3126133" y="4233562"/>
              <a:ext cx="161270" cy="299023"/>
              <a:chOff x="7316688" y="1382946"/>
              <a:chExt cx="144016" cy="267031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7316688" y="1382946"/>
                <a:ext cx="144016" cy="132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>
                <a:endCxn id="93" idx="4"/>
              </p:cNvCxnSpPr>
              <p:nvPr/>
            </p:nvCxnSpPr>
            <p:spPr>
              <a:xfrm flipV="1">
                <a:off x="7388696" y="1514962"/>
                <a:ext cx="0" cy="1350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 rot="10800000" flipV="1">
            <a:off x="2320008" y="3908162"/>
            <a:ext cx="110329" cy="292125"/>
            <a:chOff x="4128571" y="561628"/>
            <a:chExt cx="276492" cy="732082"/>
          </a:xfrm>
        </p:grpSpPr>
        <p:sp>
          <p:nvSpPr>
            <p:cNvPr id="96" name="Block Arc 95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4266817" y="561628"/>
              <a:ext cx="1" cy="398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294537" y="4228301"/>
            <a:ext cx="161270" cy="299023"/>
            <a:chOff x="7316688" y="1382946"/>
            <a:chExt cx="144016" cy="267031"/>
          </a:xfrm>
        </p:grpSpPr>
        <p:sp>
          <p:nvSpPr>
            <p:cNvPr id="99" name="Oval 98"/>
            <p:cNvSpPr/>
            <p:nvPr/>
          </p:nvSpPr>
          <p:spPr>
            <a:xfrm>
              <a:off x="7316688" y="1382946"/>
              <a:ext cx="144016" cy="132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endCxn id="99" idx="4"/>
            </p:cNvCxnSpPr>
            <p:nvPr/>
          </p:nvCxnSpPr>
          <p:spPr>
            <a:xfrm flipV="1">
              <a:off x="7388696" y="1514962"/>
              <a:ext cx="0" cy="1350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5400000">
            <a:off x="1040477" y="4715585"/>
            <a:ext cx="161270" cy="299023"/>
            <a:chOff x="7316688" y="1382946"/>
            <a:chExt cx="144016" cy="267031"/>
          </a:xfrm>
        </p:grpSpPr>
        <p:sp>
          <p:nvSpPr>
            <p:cNvPr id="102" name="Oval 101"/>
            <p:cNvSpPr/>
            <p:nvPr/>
          </p:nvSpPr>
          <p:spPr>
            <a:xfrm>
              <a:off x="7316688" y="1382946"/>
              <a:ext cx="144016" cy="132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endCxn id="102" idx="4"/>
            </p:cNvCxnSpPr>
            <p:nvPr/>
          </p:nvCxnSpPr>
          <p:spPr>
            <a:xfrm flipV="1">
              <a:off x="7388696" y="1514962"/>
              <a:ext cx="0" cy="1350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 rot="10800000" flipV="1">
            <a:off x="1619672" y="3908162"/>
            <a:ext cx="110329" cy="292125"/>
            <a:chOff x="4128571" y="561628"/>
            <a:chExt cx="276492" cy="732082"/>
          </a:xfrm>
        </p:grpSpPr>
        <p:sp>
          <p:nvSpPr>
            <p:cNvPr id="105" name="Block Arc 104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4266817" y="561628"/>
              <a:ext cx="1" cy="398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8" name="Elbow Connector 107"/>
          <p:cNvCxnSpPr>
            <a:stCxn id="27" idx="0"/>
            <a:endCxn id="60" idx="2"/>
          </p:cNvCxnSpPr>
          <p:nvPr/>
        </p:nvCxnSpPr>
        <p:spPr>
          <a:xfrm rot="16200000" flipV="1">
            <a:off x="278818" y="4123371"/>
            <a:ext cx="816250" cy="12700"/>
          </a:xfrm>
          <a:prstGeom prst="bentConnector3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60" idx="0"/>
            <a:endCxn id="11" idx="1"/>
          </p:cNvCxnSpPr>
          <p:nvPr/>
        </p:nvCxnSpPr>
        <p:spPr>
          <a:xfrm rot="5400000" flipH="1" flipV="1">
            <a:off x="-392118" y="2094009"/>
            <a:ext cx="2292413" cy="146991"/>
          </a:xfrm>
          <a:prstGeom prst="bentConnector2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102" idx="0"/>
          </p:cNvCxnSpPr>
          <p:nvPr/>
        </p:nvCxnSpPr>
        <p:spPr>
          <a:xfrm flipV="1">
            <a:off x="1270623" y="4120543"/>
            <a:ext cx="404213" cy="744553"/>
          </a:xfrm>
          <a:prstGeom prst="bentConnector2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77" idx="0"/>
          </p:cNvCxnSpPr>
          <p:nvPr/>
        </p:nvCxnSpPr>
        <p:spPr>
          <a:xfrm>
            <a:off x="4381645" y="4741787"/>
            <a:ext cx="2520010" cy="1150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4" idx="2"/>
            <a:endCxn id="51" idx="0"/>
          </p:cNvCxnSpPr>
          <p:nvPr/>
        </p:nvCxnSpPr>
        <p:spPr>
          <a:xfrm flipH="1">
            <a:off x="7472085" y="3703241"/>
            <a:ext cx="5873" cy="8346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45" idx="3"/>
            <a:endCxn id="47" idx="1"/>
          </p:cNvCxnSpPr>
          <p:nvPr/>
        </p:nvCxnSpPr>
        <p:spPr>
          <a:xfrm>
            <a:off x="2555776" y="4741789"/>
            <a:ext cx="32756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 flipV="1">
            <a:off x="2915816" y="3907774"/>
            <a:ext cx="161270" cy="619162"/>
            <a:chOff x="3126133" y="3913423"/>
            <a:chExt cx="161270" cy="619162"/>
          </a:xfrm>
        </p:grpSpPr>
        <p:grpSp>
          <p:nvGrpSpPr>
            <p:cNvPr id="135" name="Group 134"/>
            <p:cNvGrpSpPr/>
            <p:nvPr/>
          </p:nvGrpSpPr>
          <p:grpSpPr>
            <a:xfrm rot="10800000" flipV="1">
              <a:off x="3151604" y="3913423"/>
              <a:ext cx="110329" cy="292125"/>
              <a:chOff x="4128571" y="561628"/>
              <a:chExt cx="276492" cy="732082"/>
            </a:xfrm>
          </p:grpSpPr>
          <p:sp>
            <p:nvSpPr>
              <p:cNvPr id="139" name="Block Arc 138"/>
              <p:cNvSpPr/>
              <p:nvPr/>
            </p:nvSpPr>
            <p:spPr>
              <a:xfrm>
                <a:off x="4128571" y="959800"/>
                <a:ext cx="276492" cy="333910"/>
              </a:xfrm>
              <a:prstGeom prst="blockArc">
                <a:avLst>
                  <a:gd name="adj1" fmla="val 10634621"/>
                  <a:gd name="adj2" fmla="val 21407001"/>
                  <a:gd name="adj3" fmla="val 432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4266817" y="561628"/>
                <a:ext cx="1" cy="3981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3126133" y="4233562"/>
              <a:ext cx="161270" cy="299023"/>
              <a:chOff x="7316688" y="1382946"/>
              <a:chExt cx="144016" cy="267031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7316688" y="1382946"/>
                <a:ext cx="144016" cy="132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Connector 137"/>
              <p:cNvCxnSpPr>
                <a:endCxn id="137" idx="4"/>
              </p:cNvCxnSpPr>
              <p:nvPr/>
            </p:nvCxnSpPr>
            <p:spPr>
              <a:xfrm flipV="1">
                <a:off x="7388696" y="1514962"/>
                <a:ext cx="0" cy="1350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Group 140"/>
          <p:cNvGrpSpPr/>
          <p:nvPr/>
        </p:nvGrpSpPr>
        <p:grpSpPr>
          <a:xfrm flipV="1">
            <a:off x="2051720" y="3902125"/>
            <a:ext cx="161270" cy="619162"/>
            <a:chOff x="3126133" y="3913423"/>
            <a:chExt cx="161270" cy="619162"/>
          </a:xfrm>
        </p:grpSpPr>
        <p:grpSp>
          <p:nvGrpSpPr>
            <p:cNvPr id="142" name="Group 141"/>
            <p:cNvGrpSpPr/>
            <p:nvPr/>
          </p:nvGrpSpPr>
          <p:grpSpPr>
            <a:xfrm rot="10800000" flipV="1">
              <a:off x="3151604" y="3913423"/>
              <a:ext cx="110329" cy="292125"/>
              <a:chOff x="4128571" y="561628"/>
              <a:chExt cx="276492" cy="732082"/>
            </a:xfrm>
          </p:grpSpPr>
          <p:sp>
            <p:nvSpPr>
              <p:cNvPr id="146" name="Block Arc 145"/>
              <p:cNvSpPr/>
              <p:nvPr/>
            </p:nvSpPr>
            <p:spPr>
              <a:xfrm>
                <a:off x="4128571" y="959800"/>
                <a:ext cx="276492" cy="333910"/>
              </a:xfrm>
              <a:prstGeom prst="blockArc">
                <a:avLst>
                  <a:gd name="adj1" fmla="val 10634621"/>
                  <a:gd name="adj2" fmla="val 21407001"/>
                  <a:gd name="adj3" fmla="val 432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4266817" y="561628"/>
                <a:ext cx="1" cy="3981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/>
            <p:cNvGrpSpPr/>
            <p:nvPr/>
          </p:nvGrpSpPr>
          <p:grpSpPr>
            <a:xfrm>
              <a:off x="3126133" y="4233562"/>
              <a:ext cx="161270" cy="299023"/>
              <a:chOff x="7316688" y="1382946"/>
              <a:chExt cx="144016" cy="267031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7316688" y="1382946"/>
                <a:ext cx="144016" cy="132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" name="Straight Connector 144"/>
              <p:cNvCxnSpPr>
                <a:endCxn id="144" idx="4"/>
              </p:cNvCxnSpPr>
              <p:nvPr/>
            </p:nvCxnSpPr>
            <p:spPr>
              <a:xfrm flipV="1">
                <a:off x="7388696" y="1514962"/>
                <a:ext cx="0" cy="1350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8" name="Group 147"/>
          <p:cNvGrpSpPr/>
          <p:nvPr/>
        </p:nvGrpSpPr>
        <p:grpSpPr>
          <a:xfrm rot="5400000" flipV="1">
            <a:off x="1058405" y="4456473"/>
            <a:ext cx="110329" cy="292125"/>
            <a:chOff x="4128571" y="561627"/>
            <a:chExt cx="276492" cy="73208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9" name="Block Arc 148"/>
            <p:cNvSpPr/>
            <p:nvPr/>
          </p:nvSpPr>
          <p:spPr>
            <a:xfrm>
              <a:off x="4128571" y="959800"/>
              <a:ext cx="276492" cy="333910"/>
            </a:xfrm>
            <a:prstGeom prst="blockArc">
              <a:avLst>
                <a:gd name="adj1" fmla="val 10634621"/>
                <a:gd name="adj2" fmla="val 21407001"/>
                <a:gd name="adj3" fmla="val 4320"/>
              </a:avLst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4266818" y="561627"/>
              <a:ext cx="0" cy="398173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 rot="16200000">
            <a:off x="1376750" y="3671979"/>
            <a:ext cx="161270" cy="299023"/>
            <a:chOff x="7316688" y="1382946"/>
            <a:chExt cx="144016" cy="26703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3" name="Oval 152"/>
            <p:cNvSpPr/>
            <p:nvPr/>
          </p:nvSpPr>
          <p:spPr>
            <a:xfrm>
              <a:off x="7316688" y="1382946"/>
              <a:ext cx="144016" cy="132016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>
              <a:endCxn id="153" idx="4"/>
            </p:cNvCxnSpPr>
            <p:nvPr/>
          </p:nvCxnSpPr>
          <p:spPr>
            <a:xfrm flipV="1">
              <a:off x="7388696" y="1514962"/>
              <a:ext cx="0" cy="135015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5" name="Elbow Connector 154"/>
          <p:cNvCxnSpPr>
            <a:stCxn id="149" idx="2"/>
            <a:endCxn id="153" idx="2"/>
          </p:cNvCxnSpPr>
          <p:nvPr/>
        </p:nvCxnSpPr>
        <p:spPr>
          <a:xfrm rot="10800000" flipH="1">
            <a:off x="1193012" y="3902126"/>
            <a:ext cx="188778" cy="700411"/>
          </a:xfrm>
          <a:prstGeom prst="bentConnector4">
            <a:avLst>
              <a:gd name="adj1" fmla="val 97548"/>
              <a:gd name="adj2" fmla="val 55235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63314" y="3123360"/>
            <a:ext cx="4938341" cy="1568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Focus can now be on the </a:t>
            </a:r>
            <a:r>
              <a:rPr lang="en-GB" i="1" dirty="0" smtClean="0"/>
              <a:t>functional architecture</a:t>
            </a:r>
            <a:r>
              <a:rPr lang="en-GB" dirty="0" smtClean="0"/>
              <a:t> (i.e. VAS-</a:t>
            </a:r>
            <a:r>
              <a:rPr lang="en-GB" dirty="0" err="1" smtClean="0"/>
              <a:t>FuRA</a:t>
            </a:r>
            <a:r>
              <a:rPr lang="en-GB" dirty="0" smtClean="0"/>
              <a:t>) with cloud as a deployment environment.</a:t>
            </a:r>
          </a:p>
          <a:p>
            <a:r>
              <a:rPr lang="en-GB" dirty="0" smtClean="0"/>
              <a:t>With </a:t>
            </a:r>
            <a:r>
              <a:rPr lang="en-GB" dirty="0" err="1" smtClean="0"/>
              <a:t>PoC</a:t>
            </a:r>
            <a:r>
              <a:rPr lang="en-GB" dirty="0" smtClean="0"/>
              <a:t> 2 in place, we have the basic means to quickly test setups…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25" grpId="0"/>
      <p:bldP spid="42" grpId="0" animBg="1"/>
      <p:bldP spid="14" grpId="0" animBg="1"/>
      <p:bldP spid="48" grpId="0" animBg="1"/>
      <p:bldP spid="56" grpId="0" animBg="1"/>
      <p:bldP spid="23" grpId="0" animBg="1"/>
      <p:bldP spid="22" grpId="0"/>
      <p:bldP spid="24" grpId="0"/>
      <p:bldP spid="43" grpId="0"/>
      <p:bldP spid="27" grpId="0" animBg="1"/>
      <p:bldP spid="45" grpId="0" animBg="1"/>
      <p:bldP spid="46" grpId="0" animBg="1"/>
      <p:bldP spid="47" grpId="0" animBg="1"/>
      <p:bldP spid="51" grpId="0" animBg="1"/>
      <p:bldP spid="54" grpId="0" animBg="1"/>
      <p:bldP spid="55" grpId="0" animBg="1"/>
      <p:bldP spid="6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cap="small" dirty="0"/>
              <a:t>Overview </a:t>
            </a:r>
            <a:r>
              <a:rPr lang="en-GB" sz="3200" cap="small" dirty="0" err="1"/>
              <a:t>TrAF</a:t>
            </a:r>
            <a:r>
              <a:rPr lang="en-GB" sz="3200" cap="small" dirty="0"/>
              <a:t>-Cloud Project targets and </a:t>
            </a:r>
            <a:br>
              <a:rPr lang="en-GB" sz="3200" cap="small" dirty="0"/>
            </a:br>
            <a:r>
              <a:rPr lang="en-GB" sz="3200" cap="small" dirty="0" err="1"/>
              <a:t>TrAF</a:t>
            </a:r>
            <a:r>
              <a:rPr lang="en-GB" sz="3200" cap="small" dirty="0"/>
              <a:t>-Cloud </a:t>
            </a:r>
            <a:r>
              <a:rPr lang="en-GB" sz="3200" cap="small" dirty="0" err="1"/>
              <a:t>PoC</a:t>
            </a:r>
            <a:r>
              <a:rPr lang="en-GB" sz="3200" cap="small" dirty="0"/>
              <a:t> plans</a:t>
            </a:r>
            <a:endParaRPr lang="en-US" sz="3200" cap="small" dirty="0"/>
          </a:p>
        </p:txBody>
      </p:sp>
    </p:spTree>
    <p:extLst>
      <p:ext uri="{BB962C8B-B14F-4D97-AF65-F5344CB8AC3E}">
        <p14:creationId xmlns:p14="http://schemas.microsoft.com/office/powerpoint/2010/main" val="35435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418" y="65242"/>
            <a:ext cx="4223086" cy="185615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Project Targets </a:t>
            </a:r>
            <a:br>
              <a:rPr lang="en-GB" dirty="0" smtClean="0"/>
            </a:br>
            <a:r>
              <a:rPr lang="en-GB" dirty="0" smtClean="0"/>
              <a:t>Overview</a:t>
            </a:r>
            <a:br>
              <a:rPr lang="en-GB" dirty="0" smtClean="0"/>
            </a:br>
            <a:r>
              <a:rPr lang="en-GB" sz="2000" dirty="0" smtClean="0"/>
              <a:t>From Proposal &amp; </a:t>
            </a:r>
            <a:br>
              <a:rPr lang="en-GB" sz="2000" dirty="0" smtClean="0"/>
            </a:br>
            <a:r>
              <a:rPr lang="en-GB" sz="2000" dirty="0" err="1" smtClean="0"/>
              <a:t>kvalitetsgransking@FFI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496" y="85674"/>
            <a:ext cx="504056" cy="55339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 err="1" smtClean="0"/>
              <a:t>TrAF</a:t>
            </a:r>
            <a:r>
              <a:rPr lang="en-GB" sz="2400" b="1" dirty="0" smtClean="0"/>
              <a:t>-Cloud Goals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419872" y="2994136"/>
            <a:ext cx="1776656" cy="7994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Make vehicle and cloud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part of the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same architecture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727" y="2785102"/>
            <a:ext cx="2722117" cy="1368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 fully utilize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combined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/>
              <a:t>cloud and truck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eco-system</a:t>
            </a:r>
            <a:r>
              <a:rPr lang="en-GB" dirty="0"/>
              <a:t>, they must follow the same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design patterns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3846662"/>
            <a:ext cx="1386050" cy="7390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Seamless allocation </a:t>
            </a:r>
            <a:r>
              <a:rPr lang="en-GB" sz="1400" dirty="0"/>
              <a:t>of functionality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37377" y="4768760"/>
            <a:ext cx="2029316" cy="812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Current truck architecture is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signal-based</a:t>
            </a:r>
            <a:r>
              <a:rPr lang="en-GB" sz="1400" dirty="0" smtClean="0"/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static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5477" y="4768760"/>
            <a:ext cx="2029316" cy="812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Migrate to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</a:rPr>
              <a:t>SoA</a:t>
            </a:r>
            <a:r>
              <a:rPr lang="en-GB" sz="1400" dirty="0"/>
              <a:t>, adhere to cloud </a:t>
            </a:r>
            <a:r>
              <a:rPr lang="en-GB" sz="1400" b="1" dirty="0" smtClean="0"/>
              <a:t>architectural</a:t>
            </a:r>
            <a:r>
              <a:rPr lang="en-GB" sz="1400" dirty="0" smtClean="0"/>
              <a:t> </a:t>
            </a:r>
            <a:r>
              <a:rPr lang="en-GB" sz="1400" b="1" dirty="0"/>
              <a:t>principles</a:t>
            </a:r>
            <a:endParaRPr lang="en-US" sz="1400" dirty="0"/>
          </a:p>
        </p:txBody>
      </p:sp>
      <p:sp>
        <p:nvSpPr>
          <p:cNvPr id="11" name="Right Arrow 10"/>
          <p:cNvSpPr/>
          <p:nvPr/>
        </p:nvSpPr>
        <p:spPr>
          <a:xfrm>
            <a:off x="2877990" y="4817536"/>
            <a:ext cx="357065" cy="71538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le 11"/>
          <p:cNvSpPr/>
          <p:nvPr/>
        </p:nvSpPr>
        <p:spPr>
          <a:xfrm>
            <a:off x="8604448" y="2273699"/>
            <a:ext cx="457200" cy="33921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 smtClean="0"/>
              <a:t>Demonstrator Deliveries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6380026" y="2330951"/>
            <a:ext cx="2029316" cy="894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Demonstrate </a:t>
            </a:r>
            <a:r>
              <a:rPr lang="en-US" sz="1050" dirty="0"/>
              <a:t>and evaluate the </a:t>
            </a:r>
            <a:r>
              <a:rPr lang="en-US" sz="1050" b="1" dirty="0"/>
              <a:t>viability of a business-oriented ecosystem</a:t>
            </a:r>
            <a:r>
              <a:rPr lang="en-US" sz="1050" dirty="0"/>
              <a:t> for transport cloud services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5559899" y="2994136"/>
            <a:ext cx="773023" cy="2671675"/>
          </a:xfrm>
          <a:prstGeom prst="rightBrace">
            <a:avLst>
              <a:gd name="adj1" fmla="val 87699"/>
              <a:gd name="adj2" fmla="val 68371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755576" y="1784771"/>
            <a:ext cx="669829" cy="74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latin typeface="Garamond" panose="02020404030301010803" pitchFamily="18" charset="0"/>
              </a:rPr>
              <a:t>”</a:t>
            </a:r>
            <a:endParaRPr lang="en-US" sz="7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332923" y="4143817"/>
            <a:ext cx="2094778" cy="1454923"/>
            <a:chOff x="6332923" y="3521586"/>
            <a:chExt cx="2094778" cy="1454923"/>
          </a:xfrm>
        </p:grpSpPr>
        <p:sp>
          <p:nvSpPr>
            <p:cNvPr id="15" name="TextBox 14"/>
            <p:cNvSpPr txBox="1"/>
            <p:nvPr/>
          </p:nvSpPr>
          <p:spPr>
            <a:xfrm>
              <a:off x="6896212" y="4637955"/>
              <a:ext cx="988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i="1" dirty="0" err="1" smtClean="0"/>
                <a:t>PoC</a:t>
              </a:r>
              <a:r>
                <a:rPr lang="en-GB" sz="1600" i="1" dirty="0" smtClean="0"/>
                <a:t> focus</a:t>
              </a:r>
              <a:endParaRPr lang="en-US" sz="1600" i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32923" y="3521586"/>
              <a:ext cx="2094778" cy="1136114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Demonstrate </a:t>
              </a:r>
              <a:r>
                <a:rPr lang="en-US" sz="1200" dirty="0"/>
                <a:t>a </a:t>
              </a:r>
              <a:r>
                <a:rPr lang="en-US" sz="1200" b="1" dirty="0"/>
                <a:t>reference platform that integrates on-board and off-board functionality</a:t>
              </a:r>
              <a:r>
                <a:rPr lang="en-US" sz="1200" dirty="0"/>
                <a:t> based </a:t>
              </a:r>
              <a:r>
                <a:rPr lang="en-US" sz="1200" dirty="0" smtClean="0"/>
                <a:t>on </a:t>
              </a:r>
              <a:r>
                <a:rPr lang="en-US" sz="1200" dirty="0"/>
                <a:t>selected use cases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83568" y="359713"/>
            <a:ext cx="4608512" cy="1489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Effect Goals</a:t>
            </a:r>
          </a:p>
          <a:p>
            <a:pPr marL="285750" indent="-285750">
              <a:buAutoNum type="romanLcParenR"/>
            </a:pPr>
            <a:r>
              <a:rPr lang="en-GB" sz="1100" b="1" dirty="0" smtClean="0"/>
              <a:t>Faster </a:t>
            </a:r>
            <a:r>
              <a:rPr lang="en-GB" sz="1100" b="1" dirty="0"/>
              <a:t>deployment </a:t>
            </a:r>
            <a:r>
              <a:rPr lang="en-GB" sz="1100" dirty="0"/>
              <a:t>and </a:t>
            </a:r>
            <a:r>
              <a:rPr lang="en-GB" sz="1100" dirty="0" smtClean="0"/>
              <a:t>integration of </a:t>
            </a:r>
            <a:r>
              <a:rPr lang="en-GB" sz="1100" dirty="0"/>
              <a:t>new </a:t>
            </a:r>
            <a:r>
              <a:rPr lang="en-GB" sz="1100" dirty="0" smtClean="0"/>
              <a:t>functionality;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The </a:t>
            </a:r>
            <a:r>
              <a:rPr lang="en-GB" sz="1100" dirty="0"/>
              <a:t>possibility of </a:t>
            </a:r>
            <a:r>
              <a:rPr lang="en-GB" sz="1100" b="1" dirty="0"/>
              <a:t>collecting and sharing </a:t>
            </a:r>
            <a:r>
              <a:rPr lang="en-GB" sz="1100" dirty="0"/>
              <a:t>large scale of </a:t>
            </a:r>
            <a:r>
              <a:rPr lang="en-GB" sz="1100" b="1" dirty="0" smtClean="0"/>
              <a:t>data</a:t>
            </a:r>
            <a:r>
              <a:rPr lang="en-GB" sz="1100" dirty="0" smtClean="0"/>
              <a:t>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Access to </a:t>
            </a:r>
            <a:r>
              <a:rPr lang="en-GB" sz="1100" b="1" dirty="0" smtClean="0"/>
              <a:t>computational </a:t>
            </a:r>
            <a:r>
              <a:rPr lang="en-GB" sz="1100" b="1" dirty="0"/>
              <a:t>resources </a:t>
            </a:r>
            <a:r>
              <a:rPr lang="en-GB" sz="1100" dirty="0" smtClean="0"/>
              <a:t>not available on-board;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Creation of </a:t>
            </a:r>
            <a:r>
              <a:rPr lang="en-GB" sz="1100" b="1" dirty="0" smtClean="0"/>
              <a:t>functionality</a:t>
            </a:r>
            <a:r>
              <a:rPr lang="en-GB" sz="1100" dirty="0" smtClean="0"/>
              <a:t> </a:t>
            </a:r>
            <a:r>
              <a:rPr lang="en-GB" sz="1100" dirty="0"/>
              <a:t>that </a:t>
            </a:r>
            <a:r>
              <a:rPr lang="en-GB" sz="1100" b="1" dirty="0" smtClean="0"/>
              <a:t>spans multiple vehicles</a:t>
            </a:r>
            <a:r>
              <a:rPr lang="en-GB" sz="1100" dirty="0" smtClean="0"/>
              <a:t>;</a:t>
            </a:r>
          </a:p>
          <a:p>
            <a:pPr marL="285750" indent="-285750">
              <a:buAutoNum type="romanLcParenR"/>
            </a:pPr>
            <a:r>
              <a:rPr lang="en-GB" sz="1100" dirty="0" smtClean="0"/>
              <a:t>Highly </a:t>
            </a:r>
            <a:r>
              <a:rPr lang="en-GB" sz="1100" b="1" dirty="0"/>
              <a:t>scalable data </a:t>
            </a:r>
            <a:r>
              <a:rPr lang="en-GB" sz="1100" b="1" dirty="0" smtClean="0"/>
              <a:t>storage, processing </a:t>
            </a:r>
            <a:r>
              <a:rPr lang="en-GB" sz="1100" b="1" dirty="0"/>
              <a:t>and analytics </a:t>
            </a:r>
            <a:r>
              <a:rPr lang="en-GB" sz="1100" dirty="0" smtClean="0"/>
              <a:t>capabilities.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812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2065412"/>
            <a:ext cx="7776864" cy="11326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92"/>
            <a:ext cx="8229600" cy="952500"/>
          </a:xfrm>
        </p:spPr>
        <p:txBody>
          <a:bodyPr/>
          <a:lstStyle/>
          <a:p>
            <a:r>
              <a:rPr lang="en-GB" dirty="0" err="1" smtClean="0"/>
              <a:t>PoC</a:t>
            </a:r>
            <a:r>
              <a:rPr lang="en-GB" dirty="0" smtClean="0"/>
              <a:t>—Focus and 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680520"/>
          </a:xfrm>
        </p:spPr>
        <p:txBody>
          <a:bodyPr>
            <a:normAutofit lnSpcReduction="10000"/>
          </a:bodyPr>
          <a:lstStyle/>
          <a:p>
            <a:pPr marL="0" lvl="1" indent="0" algn="ctr">
              <a:buNone/>
            </a:pPr>
            <a:r>
              <a:rPr lang="en-US" sz="2000" i="1" dirty="0" smtClean="0"/>
              <a:t>Demonstrate </a:t>
            </a:r>
            <a:r>
              <a:rPr lang="en-US" sz="2000" i="1" dirty="0"/>
              <a:t>a reference platform that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b="1" i="1" dirty="0" smtClean="0"/>
              <a:t>integrates on-board </a:t>
            </a:r>
            <a:r>
              <a:rPr lang="en-US" sz="2000" b="1" i="1" dirty="0"/>
              <a:t>and off-board functionality</a:t>
            </a:r>
            <a:r>
              <a:rPr lang="en-US" sz="2000" i="1" dirty="0"/>
              <a:t>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based </a:t>
            </a:r>
            <a:r>
              <a:rPr lang="en-US" sz="2000" i="1" dirty="0"/>
              <a:t>on a selected use </a:t>
            </a:r>
            <a:r>
              <a:rPr lang="en-US" sz="2000" i="1" dirty="0" smtClean="0"/>
              <a:t>cases</a:t>
            </a:r>
            <a:endParaRPr lang="en-GB" sz="2000" b="1" dirty="0" smtClean="0"/>
          </a:p>
          <a:p>
            <a:pPr marL="342900" lvl="1" indent="-342900"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Demonstrator 1 D5.2 (MS3, 21Q2) – Targets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GB" sz="1600" dirty="0" smtClean="0"/>
              <a:t>Establish </a:t>
            </a:r>
            <a:r>
              <a:rPr lang="en-GB" sz="1600" b="1" dirty="0" smtClean="0"/>
              <a:t>basic functionality</a:t>
            </a:r>
            <a:r>
              <a:rPr lang="en-GB" sz="1600" dirty="0" smtClean="0"/>
              <a:t>; integrate </a:t>
            </a:r>
            <a:r>
              <a:rPr lang="en-GB" sz="1600" dirty="0" err="1" smtClean="0"/>
              <a:t>onboard</a:t>
            </a:r>
            <a:r>
              <a:rPr lang="en-GB" sz="1600" dirty="0" smtClean="0"/>
              <a:t> and </a:t>
            </a:r>
            <a:r>
              <a:rPr lang="en-GB" sz="1600" dirty="0" err="1" smtClean="0"/>
              <a:t>offboard</a:t>
            </a:r>
            <a:r>
              <a:rPr lang="en-GB" sz="1600" dirty="0" smtClean="0"/>
              <a:t> communication patterns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GB" sz="1600" dirty="0" smtClean="0"/>
              <a:t>Show that </a:t>
            </a:r>
            <a:r>
              <a:rPr lang="en-GB" sz="1600" b="1" dirty="0" err="1" smtClean="0"/>
              <a:t>onboard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funtionality</a:t>
            </a:r>
            <a:r>
              <a:rPr lang="en-GB" sz="1600" b="1" dirty="0" smtClean="0"/>
              <a:t> </a:t>
            </a:r>
            <a:r>
              <a:rPr lang="en-GB" sz="1600" dirty="0"/>
              <a:t>can be </a:t>
            </a:r>
            <a:r>
              <a:rPr lang="en-GB" sz="1600" dirty="0" smtClean="0"/>
              <a:t>invoked</a:t>
            </a:r>
            <a:r>
              <a:rPr lang="en-GB" sz="1600" b="1" dirty="0" smtClean="0"/>
              <a:t> </a:t>
            </a:r>
            <a:r>
              <a:rPr lang="en-GB" sz="1600" dirty="0" smtClean="0"/>
              <a:t>from </a:t>
            </a:r>
            <a:r>
              <a:rPr lang="en-GB" sz="1600" b="1" dirty="0" err="1" smtClean="0"/>
              <a:t>offboard</a:t>
            </a:r>
            <a:r>
              <a:rPr lang="en-GB" sz="1600" b="1" dirty="0" smtClean="0"/>
              <a:t> service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GB" sz="1600" dirty="0" smtClean="0"/>
              <a:t>Show how to </a:t>
            </a:r>
            <a:r>
              <a:rPr lang="en-GB" sz="1600" b="1" dirty="0" smtClean="0"/>
              <a:t>leverage </a:t>
            </a:r>
            <a:r>
              <a:rPr lang="en-GB" sz="1600" b="1" dirty="0" err="1" smtClean="0"/>
              <a:t>SoA</a:t>
            </a:r>
            <a:r>
              <a:rPr lang="en-GB" sz="1600" b="1" dirty="0" smtClean="0"/>
              <a:t> principles </a:t>
            </a:r>
            <a:r>
              <a:rPr lang="en-GB" sz="1600" dirty="0" smtClean="0"/>
              <a:t>of Adaptive AUTOSAR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GB" sz="1600" dirty="0" smtClean="0"/>
              <a:t>Show how to </a:t>
            </a:r>
            <a:r>
              <a:rPr lang="en-GB" sz="1600" b="1" dirty="0" smtClean="0"/>
              <a:t>leverage MDA-techniques</a:t>
            </a:r>
            <a:r>
              <a:rPr lang="en-GB" sz="1600" dirty="0" smtClean="0"/>
              <a:t> for </a:t>
            </a:r>
            <a:r>
              <a:rPr lang="en-GB" sz="1600" b="1" dirty="0" smtClean="0"/>
              <a:t>faster development</a:t>
            </a:r>
            <a:r>
              <a:rPr lang="en-GB" sz="1600" dirty="0" smtClean="0"/>
              <a:t> and deployment</a:t>
            </a:r>
            <a:endParaRPr lang="en-GB" sz="2000" dirty="0"/>
          </a:p>
          <a:p>
            <a:pPr marL="342900" lvl="1" indent="-342900"/>
            <a:endParaRPr lang="en-GB" sz="2000" dirty="0" smtClean="0"/>
          </a:p>
          <a:p>
            <a:pPr marL="342900" lvl="1" indent="-342900">
              <a:buFont typeface="Wingdings" pitchFamily="2" charset="2"/>
              <a:buChar char="q"/>
            </a:pPr>
            <a:endParaRPr lang="en-GB" sz="2000" dirty="0" smtClean="0"/>
          </a:p>
          <a:p>
            <a:pPr marL="342900" lvl="1" indent="-342900">
              <a:buFont typeface="Wingdings" pitchFamily="2" charset="2"/>
              <a:buChar char="q"/>
            </a:pPr>
            <a:r>
              <a:rPr lang="en-GB" sz="2000" dirty="0" smtClean="0"/>
              <a:t>Next demonstrators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GB" sz="1600" dirty="0" smtClean="0"/>
              <a:t>Demonstrator 2 (D5.3, MS4 21Q4); </a:t>
            </a:r>
            <a:r>
              <a:rPr lang="en-GB" sz="1600" b="1" dirty="0" smtClean="0"/>
              <a:t>targets</a:t>
            </a:r>
            <a:r>
              <a:rPr lang="en-GB" sz="1600" dirty="0" smtClean="0"/>
              <a:t> to be </a:t>
            </a:r>
            <a:r>
              <a:rPr lang="en-GB" sz="1600" dirty="0" err="1" smtClean="0"/>
              <a:t>disussed</a:t>
            </a:r>
            <a:r>
              <a:rPr lang="en-GB" sz="1600" dirty="0" smtClean="0"/>
              <a:t> after demo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GB" sz="1600" dirty="0" smtClean="0"/>
              <a:t>Innovation challenge (D5.4, MS5 22Q2); may not be feasible, plan for additional demo iteration?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GB" sz="1600" dirty="0" smtClean="0"/>
              <a:t>Final demonstrator (D5.5, MS6 22Q4)</a:t>
            </a:r>
          </a:p>
        </p:txBody>
      </p:sp>
    </p:spTree>
    <p:extLst>
      <p:ext uri="{BB962C8B-B14F-4D97-AF65-F5344CB8AC3E}">
        <p14:creationId xmlns:p14="http://schemas.microsoft.com/office/powerpoint/2010/main" val="24614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small" dirty="0"/>
              <a:t>The first </a:t>
            </a:r>
            <a:r>
              <a:rPr lang="en-GB" cap="small" dirty="0" err="1"/>
              <a:t>PoC</a:t>
            </a:r>
            <a:r>
              <a:rPr lang="en-GB" cap="small" dirty="0"/>
              <a:t>, target and </a:t>
            </a:r>
            <a:r>
              <a:rPr lang="en-GB" cap="small" dirty="0" smtClean="0"/>
              <a:t>design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7799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6836"/>
            <a:ext cx="8229600" cy="952500"/>
          </a:xfrm>
        </p:spPr>
        <p:txBody>
          <a:bodyPr/>
          <a:lstStyle/>
          <a:p>
            <a:r>
              <a:rPr lang="en-GB" dirty="0" err="1" smtClean="0"/>
              <a:t>PoC</a:t>
            </a:r>
            <a:r>
              <a:rPr lang="en-GB" dirty="0" smtClean="0"/>
              <a:t>—Premises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51520" y="350557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9791480">
            <a:off x="-93753" y="223961"/>
            <a:ext cx="138605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Three </a:t>
            </a:r>
            <a:r>
              <a:rPr lang="en-GB" sz="1200" b="1" dirty="0" smtClean="0"/>
              <a:t>deployment</a:t>
            </a:r>
            <a:r>
              <a:rPr lang="en-GB" sz="1200" dirty="0" smtClean="0"/>
              <a:t> environments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55576" y="769268"/>
            <a:ext cx="208823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ECU software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100" dirty="0" smtClean="0"/>
              <a:t>Embedded software, distributed platform, ECUs running (classic and adaptive) AUTOSAR, embedded Linux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100" dirty="0" smtClean="0"/>
              <a:t>Limited memory and compute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100" dirty="0" smtClean="0"/>
              <a:t>Hard real-time, safety critical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100" dirty="0" smtClean="0"/>
              <a:t>Long dev. &amp; </a:t>
            </a:r>
            <a:r>
              <a:rPr lang="en-GB" sz="1100" dirty="0" err="1" smtClean="0"/>
              <a:t>depl</a:t>
            </a:r>
            <a:r>
              <a:rPr lang="en-GB" sz="1100" dirty="0" smtClean="0"/>
              <a:t>. cycles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611560" y="2929508"/>
            <a:ext cx="4290409" cy="28803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Onboard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744" y="2929508"/>
            <a:ext cx="3248744" cy="28803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Offboard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8184" y="1129308"/>
            <a:ext cx="2232248" cy="1656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Cloud</a:t>
            </a:r>
            <a:r>
              <a:rPr lang="en-GB" sz="1400" b="1" dirty="0" smtClean="0"/>
              <a:t> </a:t>
            </a:r>
            <a:r>
              <a:rPr lang="en-GB" b="1" dirty="0" smtClean="0"/>
              <a:t>environment</a:t>
            </a:r>
            <a:endParaRPr lang="en-GB" sz="14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GB" sz="1200" dirty="0" smtClean="0"/>
              <a:t>“Cloud software”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200" dirty="0" smtClean="0"/>
              <a:t>Very scalable memory and compute resources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200" dirty="0" smtClean="0"/>
              <a:t>Multiple vehicles accessible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200" dirty="0" smtClean="0"/>
              <a:t>Short dev. &amp; </a:t>
            </a:r>
            <a:r>
              <a:rPr lang="en-GB" sz="1200" dirty="0" err="1" smtClean="0"/>
              <a:t>depl</a:t>
            </a:r>
            <a:r>
              <a:rPr lang="en-GB" sz="1200" dirty="0" smtClean="0"/>
              <a:t>. cycles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7753" y="1561356"/>
            <a:ext cx="1944216" cy="12241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Edge Node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100" dirty="0" smtClean="0"/>
              <a:t>“Cloud Software”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100" dirty="0" smtClean="0"/>
              <a:t>Limited memory and compute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100" dirty="0"/>
              <a:t>Short dev. &amp; </a:t>
            </a:r>
            <a:r>
              <a:rPr lang="en-GB" sz="1100" dirty="0" err="1"/>
              <a:t>depl</a:t>
            </a:r>
            <a:r>
              <a:rPr lang="en-GB" sz="1100" dirty="0"/>
              <a:t>. </a:t>
            </a:r>
            <a:r>
              <a:rPr lang="en-GB" sz="1100" dirty="0" smtClean="0"/>
              <a:t>cycles</a:t>
            </a:r>
            <a:endParaRPr lang="en-US" sz="1100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39552" y="3778216"/>
            <a:ext cx="8229600" cy="1743580"/>
          </a:xfrm>
        </p:spPr>
        <p:txBody>
          <a:bodyPr>
            <a:normAutofit fontScale="70000" lnSpcReduction="20000"/>
          </a:bodyPr>
          <a:lstStyle/>
          <a:p>
            <a:pPr marL="0" lvl="1" indent="0">
              <a:buNone/>
            </a:pPr>
            <a:r>
              <a:rPr lang="en-GB" sz="2000" b="1" dirty="0" smtClean="0"/>
              <a:t>Communication patterns</a:t>
            </a:r>
            <a:endParaRPr lang="en-GB" sz="2000" b="1" dirty="0"/>
          </a:p>
          <a:p>
            <a:pPr marL="342900" lvl="1" indent="-342900"/>
            <a:r>
              <a:rPr lang="en-GB" sz="2000" dirty="0"/>
              <a:t>Request – Response</a:t>
            </a:r>
          </a:p>
          <a:p>
            <a:pPr marL="742950" lvl="2" indent="-342900"/>
            <a:r>
              <a:rPr lang="en-GB" sz="1600" dirty="0" smtClean="0"/>
              <a:t>Off-board </a:t>
            </a:r>
            <a:r>
              <a:rPr lang="en-GB" sz="1600" b="1" dirty="0" smtClean="0"/>
              <a:t>requests</a:t>
            </a:r>
            <a:r>
              <a:rPr lang="en-GB" sz="1600" dirty="0" smtClean="0"/>
              <a:t> </a:t>
            </a:r>
            <a:r>
              <a:rPr lang="en-GB" sz="1600" dirty="0" err="1" smtClean="0"/>
              <a:t>invokation</a:t>
            </a:r>
            <a:r>
              <a:rPr lang="en-GB" sz="1600" dirty="0" smtClean="0"/>
              <a:t> of an </a:t>
            </a:r>
            <a:r>
              <a:rPr lang="en-GB" sz="1600" dirty="0" err="1" smtClean="0"/>
              <a:t>onboard</a:t>
            </a:r>
            <a:r>
              <a:rPr lang="en-GB" sz="1600" dirty="0" smtClean="0"/>
              <a:t> service, receives a </a:t>
            </a:r>
            <a:r>
              <a:rPr lang="en-GB" sz="1600" b="1" dirty="0" smtClean="0"/>
              <a:t>response</a:t>
            </a:r>
          </a:p>
          <a:p>
            <a:pPr marL="742950" lvl="2" indent="-342900"/>
            <a:r>
              <a:rPr lang="en-GB" sz="1600" dirty="0"/>
              <a:t>On-board Edge </a:t>
            </a:r>
            <a:r>
              <a:rPr lang="en-GB" sz="1600" b="1" dirty="0"/>
              <a:t>requests</a:t>
            </a:r>
            <a:r>
              <a:rPr lang="en-GB" sz="1600" dirty="0"/>
              <a:t> </a:t>
            </a:r>
            <a:r>
              <a:rPr lang="en-GB" sz="1600" dirty="0" err="1"/>
              <a:t>invokation</a:t>
            </a:r>
            <a:r>
              <a:rPr lang="en-GB" sz="1600" dirty="0"/>
              <a:t> of an </a:t>
            </a:r>
            <a:r>
              <a:rPr lang="en-GB" sz="1600" dirty="0" err="1"/>
              <a:t>onboard</a:t>
            </a:r>
            <a:r>
              <a:rPr lang="en-GB" sz="1600" dirty="0"/>
              <a:t> service, receives a </a:t>
            </a:r>
            <a:r>
              <a:rPr lang="en-GB" sz="1600" b="1" dirty="0" smtClean="0"/>
              <a:t>response</a:t>
            </a:r>
          </a:p>
          <a:p>
            <a:pPr marL="742950" lvl="2" indent="-342900"/>
            <a:r>
              <a:rPr lang="en-GB" sz="1600" dirty="0" smtClean="0"/>
              <a:t>On-board ECU S/W requests </a:t>
            </a:r>
            <a:r>
              <a:rPr lang="en-GB" sz="1600" dirty="0" err="1" smtClean="0"/>
              <a:t>invokation</a:t>
            </a:r>
            <a:r>
              <a:rPr lang="en-GB" sz="1600" dirty="0" smtClean="0"/>
              <a:t> of an </a:t>
            </a:r>
            <a:r>
              <a:rPr lang="en-GB" sz="1600" dirty="0" err="1" smtClean="0"/>
              <a:t>onboard</a:t>
            </a:r>
            <a:r>
              <a:rPr lang="en-GB" sz="1600" dirty="0" smtClean="0"/>
              <a:t> service, receives a response</a:t>
            </a:r>
          </a:p>
          <a:p>
            <a:pPr marL="742950" lvl="2" indent="-342900"/>
            <a:r>
              <a:rPr lang="en-GB" sz="1600" dirty="0" smtClean="0"/>
              <a:t>…</a:t>
            </a:r>
          </a:p>
          <a:p>
            <a:pPr marL="342900" lvl="1" indent="-342900"/>
            <a:r>
              <a:rPr lang="en-GB" sz="2000" dirty="0" smtClean="0"/>
              <a:t>Publish – Subscribe </a:t>
            </a:r>
          </a:p>
          <a:p>
            <a:pPr marL="742950" lvl="2" indent="-342900"/>
            <a:r>
              <a:rPr lang="en-GB" sz="1600" dirty="0" err="1" smtClean="0"/>
              <a:t>Onboard</a:t>
            </a:r>
            <a:r>
              <a:rPr lang="en-GB" sz="1600" dirty="0" smtClean="0"/>
              <a:t>/Edge/</a:t>
            </a:r>
            <a:r>
              <a:rPr lang="en-GB" sz="1600" dirty="0" err="1" smtClean="0"/>
              <a:t>offboard</a:t>
            </a:r>
            <a:r>
              <a:rPr lang="en-GB" sz="1600" dirty="0" smtClean="0"/>
              <a:t> service publishes event notifications</a:t>
            </a:r>
          </a:p>
          <a:p>
            <a:pPr marL="742950" lvl="2" indent="-342900"/>
            <a:r>
              <a:rPr lang="en-GB" sz="1600" dirty="0" smtClean="0"/>
              <a:t>Subscribing </a:t>
            </a:r>
            <a:r>
              <a:rPr lang="en-GB" sz="1600" dirty="0" err="1" smtClean="0"/>
              <a:t>Onboard</a:t>
            </a:r>
            <a:r>
              <a:rPr lang="en-GB" sz="1600" dirty="0" smtClean="0"/>
              <a:t>/Edge/</a:t>
            </a:r>
            <a:r>
              <a:rPr lang="en-GB" sz="1600" dirty="0" err="1" smtClean="0"/>
              <a:t>offboard</a:t>
            </a:r>
            <a:r>
              <a:rPr lang="en-GB" sz="1600" dirty="0" smtClean="0"/>
              <a:t> service subscribes to notification</a:t>
            </a: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298050" y="4199394"/>
            <a:ext cx="7094360" cy="740242"/>
            <a:chOff x="1572559" y="3598068"/>
            <a:chExt cx="7094360" cy="740242"/>
          </a:xfrm>
        </p:grpSpPr>
        <p:sp>
          <p:nvSpPr>
            <p:cNvPr id="20" name="Rectangle 19"/>
            <p:cNvSpPr/>
            <p:nvPr/>
          </p:nvSpPr>
          <p:spPr>
            <a:xfrm>
              <a:off x="1572559" y="3598068"/>
              <a:ext cx="4330823" cy="178845"/>
            </a:xfrm>
            <a:prstGeom prst="rect">
              <a:avLst/>
            </a:prstGeom>
            <a:solidFill>
              <a:srgbClr val="F79646">
                <a:alpha val="20000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53197" y="3968978"/>
              <a:ext cx="713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PoC</a:t>
              </a:r>
              <a:r>
                <a:rPr lang="en-GB" dirty="0" smtClean="0"/>
                <a:t> 1</a:t>
              </a:r>
              <a:endParaRPr lang="en-US" dirty="0"/>
            </a:p>
          </p:txBody>
        </p:sp>
        <p:cxnSp>
          <p:nvCxnSpPr>
            <p:cNvPr id="22" name="Elbow Connector 21"/>
            <p:cNvCxnSpPr>
              <a:stCxn id="21" idx="1"/>
              <a:endCxn id="20" idx="3"/>
            </p:cNvCxnSpPr>
            <p:nvPr/>
          </p:nvCxnSpPr>
          <p:spPr>
            <a:xfrm rot="10800000">
              <a:off x="5903383" y="3687492"/>
              <a:ext cx="2049815" cy="466153"/>
            </a:xfrm>
            <a:prstGeom prst="bentConnector3">
              <a:avLst/>
            </a:prstGeom>
            <a:ln w="28575"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4" name="Elbow Connector 3"/>
          <p:cNvCxnSpPr>
            <a:endCxn id="18" idx="0"/>
          </p:cNvCxnSpPr>
          <p:nvPr/>
        </p:nvCxnSpPr>
        <p:spPr>
          <a:xfrm>
            <a:off x="2843808" y="841276"/>
            <a:ext cx="1086053" cy="720080"/>
          </a:xfrm>
          <a:prstGeom prst="bentConnector2">
            <a:avLst/>
          </a:prstGeom>
          <a:ln w="28575">
            <a:prstDash val="lg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endCxn id="17" idx="0"/>
          </p:cNvCxnSpPr>
          <p:nvPr/>
        </p:nvCxnSpPr>
        <p:spPr>
          <a:xfrm>
            <a:off x="2843808" y="841276"/>
            <a:ext cx="4500500" cy="288032"/>
          </a:xfrm>
          <a:prstGeom prst="bentConnector2">
            <a:avLst/>
          </a:prstGeom>
          <a:ln w="28575">
            <a:prstDash val="lg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0644" y="540544"/>
            <a:ext cx="24733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Seamless deployment…</a:t>
            </a:r>
          </a:p>
          <a:p>
            <a:pPr>
              <a:lnSpc>
                <a:spcPct val="150000"/>
              </a:lnSpc>
            </a:pPr>
            <a:r>
              <a:rPr lang="en-GB" sz="1400" i="1" dirty="0" smtClean="0"/>
              <a:t>…requires architectural support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163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9" y="-59167"/>
            <a:ext cx="5109935" cy="5404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</a:t>
            </a:r>
            <a:r>
              <a:rPr lang="en-GB" dirty="0" err="1" smtClean="0"/>
              <a:t>Req-resp</a:t>
            </a:r>
            <a:r>
              <a:rPr lang="en-GB" dirty="0" smtClean="0"/>
              <a:t> cases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51520" y="3073524"/>
            <a:ext cx="86409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4452" y="1048606"/>
            <a:ext cx="1178313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Onboard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35896" y="1048606"/>
            <a:ext cx="1178313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Offboard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2426" y="600859"/>
            <a:ext cx="443569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GB" sz="1400" dirty="0" err="1"/>
              <a:t>E.g</a:t>
            </a:r>
            <a:r>
              <a:rPr lang="en-GB" sz="1400" dirty="0"/>
              <a:t>, </a:t>
            </a:r>
            <a:r>
              <a:rPr lang="en-GB" sz="1400" b="1" dirty="0"/>
              <a:t>periodically check current vehicle speed, or request headway </a:t>
            </a:r>
            <a:r>
              <a:rPr lang="en-GB" sz="1400" b="1" dirty="0" smtClean="0"/>
              <a:t>lights</a:t>
            </a:r>
            <a:endParaRPr lang="en-GB" sz="1400" dirty="0" smtClean="0"/>
          </a:p>
          <a:p>
            <a:pPr marL="177800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err="1" smtClean="0"/>
              <a:t>Offboard</a:t>
            </a:r>
            <a:r>
              <a:rPr lang="en-GB" sz="1400" dirty="0" smtClean="0"/>
              <a:t> </a:t>
            </a:r>
            <a:r>
              <a:rPr lang="en-GB" sz="1400" dirty="0"/>
              <a:t>service is implemented in suitable language (e.g. Python, </a:t>
            </a:r>
            <a:r>
              <a:rPr lang="en-GB" sz="1400" dirty="0" err="1"/>
              <a:t>TypeScript</a:t>
            </a:r>
            <a:r>
              <a:rPr lang="en-GB" sz="1400" dirty="0"/>
              <a:t>, C++, Java, </a:t>
            </a:r>
            <a:r>
              <a:rPr lang="en-GB" sz="1400" dirty="0" err="1" smtClean="0"/>
              <a:t>etc</a:t>
            </a:r>
            <a:r>
              <a:rPr lang="en-GB" sz="1400" dirty="0" smtClean="0"/>
              <a:t>)</a:t>
            </a:r>
          </a:p>
          <a:p>
            <a:pPr marL="444500" lvl="2" indent="-177800">
              <a:buFont typeface="Arial" panose="020B0604020202020204" pitchFamily="34" charset="0"/>
              <a:buChar char="•"/>
            </a:pPr>
            <a:r>
              <a:rPr lang="en-GB" sz="1400" dirty="0" err="1" smtClean="0"/>
              <a:t>Offboard</a:t>
            </a:r>
            <a:r>
              <a:rPr lang="en-GB" sz="1400" dirty="0" smtClean="0"/>
              <a:t> </a:t>
            </a:r>
            <a:r>
              <a:rPr lang="en-GB" sz="1400" dirty="0"/>
              <a:t>environment provide native APIs to truck functionality </a:t>
            </a:r>
          </a:p>
          <a:p>
            <a:pPr marL="177800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err="1"/>
              <a:t>TrAF</a:t>
            </a:r>
            <a:r>
              <a:rPr lang="en-GB" sz="1400" dirty="0"/>
              <a:t>-Cloud </a:t>
            </a:r>
            <a:r>
              <a:rPr lang="en-GB" sz="1400" b="1" dirty="0"/>
              <a:t>architecture responsible </a:t>
            </a:r>
            <a:r>
              <a:rPr lang="en-GB" sz="1400" dirty="0"/>
              <a:t>for</a:t>
            </a:r>
          </a:p>
          <a:p>
            <a:pPr marL="444500" lvl="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Generating </a:t>
            </a:r>
            <a:r>
              <a:rPr lang="en-GB" sz="1400" dirty="0"/>
              <a:t>APIs for range of languages </a:t>
            </a:r>
            <a:r>
              <a:rPr lang="en-GB" sz="1400" dirty="0">
                <a:sym typeface="Wingdings" pitchFamily="2" charset="2"/>
              </a:rPr>
              <a:t> Structure and format </a:t>
            </a:r>
            <a:r>
              <a:rPr lang="en-GB" sz="1400" dirty="0" smtClean="0">
                <a:sym typeface="Wingdings" pitchFamily="2" charset="2"/>
              </a:rPr>
              <a:t>of Platform </a:t>
            </a:r>
            <a:r>
              <a:rPr lang="en-GB" sz="1400" dirty="0">
                <a:sym typeface="Wingdings" pitchFamily="2" charset="2"/>
              </a:rPr>
              <a:t>Boundary objects </a:t>
            </a:r>
            <a:r>
              <a:rPr lang="en-GB" sz="1400" dirty="0" smtClean="0">
                <a:sym typeface="Wingdings" pitchFamily="2" charset="2"/>
              </a:rPr>
              <a:t>consistent</a:t>
            </a:r>
          </a:p>
          <a:p>
            <a:pPr marL="444500" lvl="3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Middleware </a:t>
            </a:r>
            <a:r>
              <a:rPr lang="en-GB" sz="1400" dirty="0"/>
              <a:t>to invoke function on vehicle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691680" y="1489348"/>
            <a:ext cx="19510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91680" y="1912702"/>
            <a:ext cx="1951038" cy="0"/>
          </a:xfrm>
          <a:prstGeom prst="straightConnector1">
            <a:avLst/>
          </a:prstGeom>
          <a:ln>
            <a:solidFill>
              <a:schemeClr val="accent2"/>
            </a:solidFill>
            <a:prstDash val="lg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38090" y="1201316"/>
            <a:ext cx="85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Request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75660" y="1840096"/>
            <a:ext cx="98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Response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29052" y="3593279"/>
            <a:ext cx="1178313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Onboard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10496" y="3593279"/>
            <a:ext cx="1178313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Offboard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77026" y="3145532"/>
            <a:ext cx="443569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GB" sz="1400" dirty="0"/>
              <a:t>E.g. </a:t>
            </a:r>
            <a:r>
              <a:rPr lang="en-GB" sz="1400" b="1" dirty="0"/>
              <a:t>process diagnostics data</a:t>
            </a:r>
            <a:r>
              <a:rPr lang="en-GB" sz="1400" dirty="0"/>
              <a:t>; if cloud connectivity -&gt; send/stream data and do processing </a:t>
            </a:r>
            <a:r>
              <a:rPr lang="en-GB" sz="1400" dirty="0" err="1"/>
              <a:t>offboard</a:t>
            </a:r>
            <a:endParaRPr lang="en-GB" sz="1400" dirty="0"/>
          </a:p>
          <a:p>
            <a:pPr marL="177800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 err="1"/>
              <a:t>Offboard</a:t>
            </a:r>
            <a:r>
              <a:rPr lang="en-GB" sz="1400" b="1" dirty="0"/>
              <a:t> service offered to ECU software</a:t>
            </a:r>
            <a:r>
              <a:rPr lang="en-GB" sz="1400" dirty="0"/>
              <a:t> in native format (e.g. </a:t>
            </a:r>
            <a:r>
              <a:rPr lang="en-GB" sz="1400" dirty="0" smtClean="0"/>
              <a:t>SOME/IP)</a:t>
            </a:r>
          </a:p>
          <a:p>
            <a:pPr marL="355600" lvl="2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For </a:t>
            </a:r>
            <a:r>
              <a:rPr lang="en-GB" sz="1400" dirty="0" err="1"/>
              <a:t>onboard</a:t>
            </a:r>
            <a:r>
              <a:rPr lang="en-GB" sz="1400" dirty="0"/>
              <a:t> </a:t>
            </a:r>
            <a:r>
              <a:rPr lang="en-GB" sz="1400" dirty="0" err="1"/>
              <a:t>funtionality</a:t>
            </a:r>
            <a:r>
              <a:rPr lang="en-GB" sz="1400" dirty="0"/>
              <a:t>, </a:t>
            </a:r>
            <a:r>
              <a:rPr lang="en-GB" sz="1400" dirty="0" err="1"/>
              <a:t>offboard</a:t>
            </a:r>
            <a:r>
              <a:rPr lang="en-GB" sz="1400" dirty="0"/>
              <a:t> service appears as just another implementation @service discovery</a:t>
            </a:r>
          </a:p>
          <a:p>
            <a:pPr marL="177800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err="1"/>
              <a:t>TrAF</a:t>
            </a:r>
            <a:r>
              <a:rPr lang="en-GB" sz="1400" dirty="0"/>
              <a:t>-Cloud </a:t>
            </a:r>
            <a:r>
              <a:rPr lang="en-GB" sz="1400" b="1" dirty="0"/>
              <a:t>architecture responsible </a:t>
            </a:r>
            <a:r>
              <a:rPr lang="en-GB" sz="1400" dirty="0" smtClean="0"/>
              <a:t>for</a:t>
            </a:r>
          </a:p>
          <a:p>
            <a:pPr marL="355600" lvl="2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Offering </a:t>
            </a:r>
            <a:r>
              <a:rPr lang="en-GB" sz="1400" dirty="0"/>
              <a:t>available Edge and </a:t>
            </a:r>
            <a:r>
              <a:rPr lang="en-GB" sz="1400" dirty="0" err="1"/>
              <a:t>Offboard</a:t>
            </a:r>
            <a:r>
              <a:rPr lang="en-GB" sz="1400" dirty="0"/>
              <a:t> services to ECU software </a:t>
            </a:r>
            <a:endParaRPr lang="en-GB" sz="1400" dirty="0" smtClean="0"/>
          </a:p>
          <a:p>
            <a:pPr marL="355600" lvl="2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Managing </a:t>
            </a:r>
            <a:r>
              <a:rPr lang="en-GB" sz="1400" dirty="0"/>
              <a:t>service </a:t>
            </a:r>
            <a:r>
              <a:rPr lang="en-GB" sz="1400" dirty="0" smtClean="0"/>
              <a:t>registry</a:t>
            </a:r>
          </a:p>
          <a:p>
            <a:pPr marL="355600" lvl="2" indent="-177800">
              <a:buFont typeface="Arial" panose="020B0604020202020204" pitchFamily="34" charset="0"/>
              <a:buChar char="•"/>
            </a:pPr>
            <a:r>
              <a:rPr lang="en-GB" sz="1400" dirty="0" smtClean="0"/>
              <a:t>Managing </a:t>
            </a:r>
            <a:r>
              <a:rPr lang="en-GB" sz="1400" dirty="0" err="1"/>
              <a:t>QoS</a:t>
            </a:r>
            <a:r>
              <a:rPr lang="en-GB" sz="1400" dirty="0"/>
              <a:t> and routing (black- / brown-out)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666280" y="4034021"/>
            <a:ext cx="1951038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666280" y="4457375"/>
            <a:ext cx="1951038" cy="0"/>
          </a:xfrm>
          <a:prstGeom prst="straightConnector1">
            <a:avLst/>
          </a:prstGeom>
          <a:ln>
            <a:solidFill>
              <a:schemeClr val="accent2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2690" y="3745989"/>
            <a:ext cx="85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Request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150260" y="4384769"/>
            <a:ext cx="98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Response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301513" y="1531564"/>
            <a:ext cx="1007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err="1" smtClean="0"/>
              <a:t>PoC</a:t>
            </a:r>
            <a:r>
              <a:rPr lang="en-GB" sz="2800" i="1" dirty="0" smtClean="0"/>
              <a:t> 1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838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small" dirty="0" err="1"/>
              <a:t>PoC</a:t>
            </a:r>
            <a:r>
              <a:rPr lang="en-GB" cap="small" dirty="0"/>
              <a:t> 1 demo and rundown</a:t>
            </a:r>
          </a:p>
        </p:txBody>
      </p:sp>
    </p:spTree>
    <p:extLst>
      <p:ext uri="{BB962C8B-B14F-4D97-AF65-F5344CB8AC3E}">
        <p14:creationId xmlns:p14="http://schemas.microsoft.com/office/powerpoint/2010/main" val="18112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7A60771C5753A247A9E629B69FD0F51E0400430378EAB30D5240A7628EA1B3D34B37" ma:contentTypeVersion="13" ma:contentTypeDescription="Create a new document." ma:contentTypeScope="" ma:versionID="ad62bb9f4dd0e38f9d767216f83a84a5">
  <xsd:schema xmlns:xsd="http://www.w3.org/2001/XMLSchema" xmlns:xs="http://www.w3.org/2001/XMLSchema" xmlns:p="http://schemas.microsoft.com/office/2006/metadata/properties" xmlns:ns2="bee9ae51-48ea-4897-8eb5-db680dbdeae9" xmlns:ns3="6c2aae0f-7010-4fe9-94b2-fec7c408b5e9" targetNamespace="http://schemas.microsoft.com/office/2006/metadata/properties" ma:root="true" ma:fieldsID="d5392e2e6b69da6d6db74e179d249d7a" ns2:_="" ns3:_="">
    <xsd:import namespace="bee9ae51-48ea-4897-8eb5-db680dbdeae9"/>
    <xsd:import namespace="6c2aae0f-7010-4fe9-94b2-fec7c408b5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9ae51-48ea-4897-8eb5-db680dbde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aae0f-7010-4fe9-94b2-fec7c408b5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B5AD67-65FD-4790-91B3-97E50C1A178A}"/>
</file>

<file path=customXml/itemProps2.xml><?xml version="1.0" encoding="utf-8"?>
<ds:datastoreItem xmlns:ds="http://schemas.openxmlformats.org/officeDocument/2006/customXml" ds:itemID="{9A783D99-C59A-4DE7-BC59-1BFC18839AAB}"/>
</file>

<file path=customXml/itemProps3.xml><?xml version="1.0" encoding="utf-8"?>
<ds:datastoreItem xmlns:ds="http://schemas.openxmlformats.org/officeDocument/2006/customXml" ds:itemID="{88B7A7C9-C09F-4BBD-B322-2EACF80AE516}"/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1196</Words>
  <Application>Microsoft Office PowerPoint</Application>
  <PresentationFormat>On-screen Show (16:10)</PresentationFormat>
  <Paragraphs>305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TrAF-Cloud WP5 – Proof of Concept 1</vt:lpstr>
      <vt:lpstr>Outline</vt:lpstr>
      <vt:lpstr>Overview TrAF-Cloud Project targets and  TrAF-Cloud PoC plans</vt:lpstr>
      <vt:lpstr>Project Targets  Overview From Proposal &amp;  kvalitetsgransking@FFI</vt:lpstr>
      <vt:lpstr>PoC—Focus and Iterations</vt:lpstr>
      <vt:lpstr>The first PoC, target and design</vt:lpstr>
      <vt:lpstr>PoC—Premises</vt:lpstr>
      <vt:lpstr>Example Req-resp cases</vt:lpstr>
      <vt:lpstr>PoC 1 demo and rundown</vt:lpstr>
      <vt:lpstr>PowerPoint Presentation</vt:lpstr>
      <vt:lpstr>PowerPoint Presentation</vt:lpstr>
      <vt:lpstr>PoC Example call</vt:lpstr>
      <vt:lpstr>PoC 1 – Demo</vt:lpstr>
      <vt:lpstr>Code generation</vt:lpstr>
      <vt:lpstr>PowerPoint Presentation</vt:lpstr>
      <vt:lpstr>Code generation</vt:lpstr>
      <vt:lpstr>Conclusion</vt:lpstr>
      <vt:lpstr>Summary</vt:lpstr>
      <vt:lpstr>Challenges not addressed (yet) Non-exhaustive! Many more can/should be listed!</vt:lpstr>
      <vt:lpstr>Demonstrator 2 (21Q4)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Niklas Mellegård</dc:creator>
  <cp:lastModifiedBy>Niklas Mellegård</cp:lastModifiedBy>
  <cp:revision>474</cp:revision>
  <dcterms:created xsi:type="dcterms:W3CDTF">2021-02-09T10:12:30Z</dcterms:created>
  <dcterms:modified xsi:type="dcterms:W3CDTF">2021-03-24T10:31:45Z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0x0101007A60771C5753A247A9E629B69FD0F51E0400430378EAB30D5240A7628EA1B3D34B37</vt:lpwstr>
  </property>
</Properties>
</file>